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4.jpg" ContentType="image/jpeg"/>
  <Override PartName="/ppt/media/image14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0" r:id="rId3"/>
    <p:sldId id="261" r:id="rId4"/>
    <p:sldId id="269" r:id="rId5"/>
    <p:sldId id="263" r:id="rId6"/>
    <p:sldId id="264" r:id="rId7"/>
    <p:sldId id="256" r:id="rId8"/>
    <p:sldId id="266" r:id="rId9"/>
    <p:sldId id="265" r:id="rId10"/>
    <p:sldId id="267" r:id="rId11"/>
    <p:sldId id="258" r:id="rId12"/>
    <p:sldId id="257" r:id="rId13"/>
    <p:sldId id="268" r:id="rId14"/>
    <p:sldId id="270" r:id="rId15"/>
    <p:sldId id="275" r:id="rId16"/>
    <p:sldId id="271" r:id="rId17"/>
    <p:sldId id="272" r:id="rId18"/>
    <p:sldId id="273" r:id="rId19"/>
    <p:sldId id="274" r:id="rId20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48-D915-499E-9A96-613CDFB1C039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613-D2E9-4AC7-8EF8-0A761263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2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48-D915-499E-9A96-613CDFB1C039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613-D2E9-4AC7-8EF8-0A761263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0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48-D915-499E-9A96-613CDFB1C039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613-D2E9-4AC7-8EF8-0A761263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7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48-D915-499E-9A96-613CDFB1C039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613-D2E9-4AC7-8EF8-0A761263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6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48-D915-499E-9A96-613CDFB1C039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613-D2E9-4AC7-8EF8-0A761263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8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48-D915-499E-9A96-613CDFB1C039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613-D2E9-4AC7-8EF8-0A761263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7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48-D915-499E-9A96-613CDFB1C039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613-D2E9-4AC7-8EF8-0A761263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1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48-D915-499E-9A96-613CDFB1C039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613-D2E9-4AC7-8EF8-0A761263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5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48-D915-499E-9A96-613CDFB1C039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613-D2E9-4AC7-8EF8-0A761263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2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48-D915-499E-9A96-613CDFB1C039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613-D2E9-4AC7-8EF8-0A761263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48-D915-499E-9A96-613CDFB1C039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613-D2E9-4AC7-8EF8-0A761263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0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5248-D915-499E-9A96-613CDFB1C039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05613-D2E9-4AC7-8EF8-0A761263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7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90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3" y="2686050"/>
            <a:ext cx="6377791" cy="6210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6943" y="480871"/>
            <a:ext cx="59359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Корзина для </a:t>
            </a: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карточек с грибами</a:t>
            </a:r>
          </a:p>
          <a:p>
            <a:pPr algn="ctr"/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456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99804"/>
              </p:ext>
            </p:extLst>
          </p:nvPr>
        </p:nvGraphicFramePr>
        <p:xfrm>
          <a:off x="177864" y="2228850"/>
          <a:ext cx="6115050" cy="5676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525"/>
                <a:gridCol w="3057525"/>
              </a:tblGrid>
              <a:tr h="28384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84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453612"/>
            <a:ext cx="1854200" cy="197423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00849" y="4690070"/>
            <a:ext cx="1964342" cy="283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Шампиньоны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1" y="2662535"/>
            <a:ext cx="2736915" cy="176531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367456" y="4681835"/>
            <a:ext cx="1728544" cy="283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Вёшенки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5" y="5158701"/>
            <a:ext cx="1691945" cy="22733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92409" y="7468484"/>
            <a:ext cx="2494982" cy="2965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Мухомор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0849" y="778308"/>
            <a:ext cx="4089400" cy="478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Карточки с грибами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928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262426"/>
              </p:ext>
            </p:extLst>
          </p:nvPr>
        </p:nvGraphicFramePr>
        <p:xfrm>
          <a:off x="381000" y="285750"/>
          <a:ext cx="6115050" cy="8515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525"/>
                <a:gridCol w="3057525"/>
              </a:tblGrid>
              <a:tr h="28384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84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384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75380"/>
            <a:ext cx="2057400" cy="24947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8825" y="2679276"/>
            <a:ext cx="1162041" cy="3473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Боровик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50" y="286478"/>
            <a:ext cx="3067050" cy="28377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9084" y="2660438"/>
            <a:ext cx="1258832" cy="309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Лисички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3301998"/>
            <a:ext cx="1908811" cy="21209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81200" y="5511800"/>
            <a:ext cx="1336689" cy="3429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Опята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37" y="3301998"/>
            <a:ext cx="2277027" cy="23622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5864" y="5511800"/>
            <a:ext cx="1832052" cy="385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Подберёзовик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8" y="6052183"/>
            <a:ext cx="1878683" cy="22877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09639" y="8389059"/>
            <a:ext cx="2008250" cy="2965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Подосиновик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37" y="6299886"/>
            <a:ext cx="2117003" cy="179232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29866" y="8339912"/>
            <a:ext cx="2069334" cy="3299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Сыроежки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595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83931"/>
              </p:ext>
            </p:extLst>
          </p:nvPr>
        </p:nvGraphicFramePr>
        <p:xfrm>
          <a:off x="337622" y="323555"/>
          <a:ext cx="5753688" cy="8390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6844"/>
                <a:gridCol w="2876844"/>
              </a:tblGrid>
              <a:tr h="327798">
                <a:tc>
                  <a:txBody>
                    <a:bodyPr/>
                    <a:lstStyle/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</a:tr>
              <a:tr h="1608376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 Пусты поля,</a:t>
                      </a:r>
                    </a:p>
                    <a:p>
                      <a:r>
                        <a:rPr lang="ru-RU" sz="1600" dirty="0" smtClean="0"/>
                        <a:t>Мокнет земля,</a:t>
                      </a:r>
                    </a:p>
                    <a:p>
                      <a:r>
                        <a:rPr lang="ru-RU" sz="1600" dirty="0" smtClean="0"/>
                        <a:t>Дождь поливает.</a:t>
                      </a:r>
                    </a:p>
                    <a:p>
                      <a:r>
                        <a:rPr lang="ru-RU" sz="1600" dirty="0" smtClean="0"/>
                        <a:t>Когда это бывает?</a:t>
                      </a:r>
                    </a:p>
                    <a:p>
                      <a:pPr algn="r"/>
                      <a:r>
                        <a:rPr lang="ru-RU" sz="1600" dirty="0" smtClean="0"/>
                        <a:t>(Осенью)</a:t>
                      </a:r>
                    </a:p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sz="1600" dirty="0" smtClean="0"/>
                        <a:t>Утром мы во двор идём -</a:t>
                      </a:r>
                    </a:p>
                    <a:p>
                      <a:r>
                        <a:rPr lang="ru-RU" sz="1600" dirty="0" smtClean="0"/>
                        <a:t>Листья сыплются дождём,</a:t>
                      </a:r>
                    </a:p>
                    <a:p>
                      <a:r>
                        <a:rPr lang="ru-RU" sz="1600" dirty="0" smtClean="0"/>
                        <a:t>Под ногами шелестят</a:t>
                      </a:r>
                    </a:p>
                    <a:p>
                      <a:r>
                        <a:rPr lang="ru-RU" sz="1600" dirty="0" smtClean="0"/>
                        <a:t>И летят, летят, летят...</a:t>
                      </a:r>
                      <a:endParaRPr lang="ru-RU" dirty="0" smtClean="0"/>
                    </a:p>
                    <a:p>
                      <a:pPr algn="r"/>
                      <a:r>
                        <a:rPr lang="ru-RU" sz="1600" dirty="0" smtClean="0"/>
                        <a:t>(Осень)</a:t>
                      </a:r>
                      <a:endParaRPr lang="ru-RU" sz="1600" dirty="0"/>
                    </a:p>
                  </a:txBody>
                  <a:tcPr/>
                </a:tc>
              </a:tr>
              <a:tr h="336149"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</a:tr>
              <a:tr h="16993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Рыжий Егорка</a:t>
                      </a:r>
                    </a:p>
                    <a:p>
                      <a:r>
                        <a:rPr lang="ru-RU" sz="1600" dirty="0" smtClean="0"/>
                        <a:t>Упал на озерко,</a:t>
                      </a:r>
                    </a:p>
                    <a:p>
                      <a:r>
                        <a:rPr lang="ru-RU" sz="1600" dirty="0" smtClean="0"/>
                        <a:t>Сам не утонул</a:t>
                      </a:r>
                    </a:p>
                    <a:p>
                      <a:r>
                        <a:rPr lang="ru-RU" sz="1600" dirty="0" smtClean="0"/>
                        <a:t>И воды не всколыхнул.</a:t>
                      </a:r>
                    </a:p>
                    <a:p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(Осенний лист)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Несу я урожаи,</a:t>
                      </a:r>
                    </a:p>
                    <a:p>
                      <a:r>
                        <a:rPr lang="ru-RU" sz="1600" dirty="0" smtClean="0"/>
                        <a:t>Поля вновь засеваю,</a:t>
                      </a:r>
                    </a:p>
                    <a:p>
                      <a:r>
                        <a:rPr lang="ru-RU" sz="1600" dirty="0" smtClean="0"/>
                        <a:t>Птиц к югу отправляю,</a:t>
                      </a:r>
                    </a:p>
                    <a:p>
                      <a:r>
                        <a:rPr lang="ru-RU" sz="1600" dirty="0" smtClean="0"/>
                        <a:t>Деревья раздеваю,</a:t>
                      </a:r>
                    </a:p>
                    <a:p>
                      <a:r>
                        <a:rPr lang="ru-RU" sz="1600" dirty="0" smtClean="0"/>
                        <a:t>Но не касаюсь сосен и елочек.</a:t>
                      </a:r>
                    </a:p>
                    <a:p>
                      <a:r>
                        <a:rPr lang="ru-RU" sz="1600" dirty="0" smtClean="0"/>
                        <a:t>Я - ...</a:t>
                      </a:r>
                    </a:p>
                    <a:p>
                      <a:pPr algn="r"/>
                      <a:r>
                        <a:rPr lang="ru-RU" sz="1600" dirty="0" smtClean="0"/>
                        <a:t>(Осень)</a:t>
                      </a:r>
                      <a:endParaRPr lang="ru-RU" sz="1600" dirty="0"/>
                    </a:p>
                  </a:txBody>
                  <a:tcPr/>
                </a:tc>
              </a:tr>
              <a:tr h="343631"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993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Солнца нет, на небе тучи,</a:t>
                      </a:r>
                    </a:p>
                    <a:p>
                      <a:r>
                        <a:rPr lang="ru-RU" sz="1600" dirty="0" smtClean="0"/>
                        <a:t>Ветер вредный и колючий,</a:t>
                      </a:r>
                    </a:p>
                    <a:p>
                      <a:r>
                        <a:rPr lang="ru-RU" sz="1600" dirty="0" smtClean="0"/>
                        <a:t>Дует так, спасенья нет!</a:t>
                      </a:r>
                    </a:p>
                    <a:p>
                      <a:r>
                        <a:rPr lang="ru-RU" sz="1600" dirty="0" smtClean="0"/>
                        <a:t>Что такое? Дай ответ!</a:t>
                      </a:r>
                    </a:p>
                    <a:p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(Поздняя осень)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Гнезда черные пусты,</a:t>
                      </a:r>
                    </a:p>
                    <a:p>
                      <a:r>
                        <a:rPr lang="ru-RU" sz="1600" dirty="0" smtClean="0"/>
                        <a:t>Меньше сделались кусты.</a:t>
                      </a:r>
                    </a:p>
                    <a:p>
                      <a:r>
                        <a:rPr lang="ru-RU" sz="1600" dirty="0" smtClean="0"/>
                        <a:t>Ветер листья носит,</a:t>
                      </a:r>
                    </a:p>
                    <a:p>
                      <a:r>
                        <a:rPr lang="ru-RU" sz="1600" dirty="0" smtClean="0"/>
                        <a:t>Наступила... </a:t>
                      </a:r>
                    </a:p>
                    <a:p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(Осень). </a:t>
                      </a:r>
                      <a:endParaRPr lang="ru-RU" sz="1600" dirty="0"/>
                    </a:p>
                  </a:txBody>
                  <a:tcPr/>
                </a:tc>
              </a:tr>
              <a:tr h="3799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3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Льдинка хрустнет тонко,</a:t>
                      </a:r>
                    </a:p>
                    <a:p>
                      <a:r>
                        <a:rPr lang="ru-RU" sz="1600" dirty="0" smtClean="0"/>
                        <a:t>Крикнет птица звонко,</a:t>
                      </a:r>
                    </a:p>
                    <a:p>
                      <a:r>
                        <a:rPr lang="ru-RU" sz="1600" dirty="0" smtClean="0"/>
                        <a:t>Будто есть попросит,</a:t>
                      </a:r>
                    </a:p>
                    <a:p>
                      <a:r>
                        <a:rPr lang="ru-RU" sz="1600" dirty="0" smtClean="0"/>
                        <a:t>Наступила... </a:t>
                      </a:r>
                    </a:p>
                    <a:p>
                      <a:pPr algn="r"/>
                      <a:r>
                        <a:rPr lang="ru-RU" sz="1600" dirty="0" smtClean="0"/>
                        <a:t>(Осень).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Ветки голые стучат,</a:t>
                      </a:r>
                    </a:p>
                    <a:p>
                      <a:r>
                        <a:rPr lang="ru-RU" sz="1600" dirty="0" smtClean="0"/>
                        <a:t>Галки черные кричат,</a:t>
                      </a:r>
                    </a:p>
                    <a:p>
                      <a:r>
                        <a:rPr lang="ru-RU" sz="1600" dirty="0" smtClean="0"/>
                        <a:t>В тучах редкая просинь,</a:t>
                      </a:r>
                    </a:p>
                    <a:p>
                      <a:r>
                        <a:rPr lang="ru-RU" sz="1600" dirty="0" smtClean="0"/>
                        <a:t>Наступила... </a:t>
                      </a:r>
                    </a:p>
                    <a:p>
                      <a:pPr algn="r"/>
                      <a:r>
                        <a:rPr lang="ru-RU" sz="1600" dirty="0" smtClean="0"/>
                        <a:t>(Осень).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31875"/>
              </p:ext>
            </p:extLst>
          </p:nvPr>
        </p:nvGraphicFramePr>
        <p:xfrm>
          <a:off x="337622" y="323555"/>
          <a:ext cx="5753688" cy="8634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6844"/>
                <a:gridCol w="2876844"/>
              </a:tblGrid>
              <a:tr h="327798">
                <a:tc>
                  <a:txBody>
                    <a:bodyPr/>
                    <a:lstStyle/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</a:tr>
              <a:tr h="16083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Листья желтые летят,</a:t>
                      </a:r>
                    </a:p>
                    <a:p>
                      <a:r>
                        <a:rPr lang="ru-RU" sz="1600" dirty="0" smtClean="0"/>
                        <a:t>Падают, кружатся,</a:t>
                      </a:r>
                    </a:p>
                    <a:p>
                      <a:r>
                        <a:rPr lang="ru-RU" sz="1600" dirty="0" smtClean="0"/>
                        <a:t>И под ноги просто так</a:t>
                      </a:r>
                    </a:p>
                    <a:p>
                      <a:r>
                        <a:rPr lang="ru-RU" sz="1600" dirty="0" smtClean="0"/>
                        <a:t>Как ковер ложатся!</a:t>
                      </a:r>
                    </a:p>
                    <a:p>
                      <a:r>
                        <a:rPr lang="ru-RU" sz="1600" dirty="0" smtClean="0"/>
                        <a:t>Что за желтый снегопад?</a:t>
                      </a:r>
                    </a:p>
                    <a:p>
                      <a:r>
                        <a:rPr lang="ru-RU" sz="1600" dirty="0" smtClean="0"/>
                        <a:t>Это просто ...</a:t>
                      </a:r>
                    </a:p>
                    <a:p>
                      <a:pPr algn="r"/>
                      <a:r>
                        <a:rPr lang="ru-RU" sz="1600" dirty="0" smtClean="0"/>
                        <a:t>(Листопад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 Не колючий, светло-синий</a:t>
                      </a:r>
                    </a:p>
                    <a:p>
                      <a:r>
                        <a:rPr lang="ru-RU" sz="1600" dirty="0" smtClean="0"/>
                        <a:t>По кустам развешан ...</a:t>
                      </a:r>
                    </a:p>
                    <a:p>
                      <a:pPr algn="r"/>
                      <a:r>
                        <a:rPr lang="ru-RU" sz="1600" dirty="0" smtClean="0"/>
                        <a:t>(Иней)</a:t>
                      </a:r>
                    </a:p>
                  </a:txBody>
                  <a:tcPr/>
                </a:tc>
              </a:tr>
              <a:tr h="336149"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</a:tr>
              <a:tr h="16993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smtClean="0"/>
                        <a:t>Пришла без красок</a:t>
                      </a:r>
                    </a:p>
                    <a:p>
                      <a:r>
                        <a:rPr lang="ru-RU" sz="1600" dirty="0" smtClean="0"/>
                        <a:t>B без кисти</a:t>
                      </a:r>
                    </a:p>
                    <a:p>
                      <a:r>
                        <a:rPr lang="ru-RU" sz="1600" dirty="0" smtClean="0"/>
                        <a:t>И перекрасила все листья.</a:t>
                      </a:r>
                    </a:p>
                    <a:p>
                      <a:pPr algn="r"/>
                      <a:r>
                        <a:rPr lang="ru-RU" sz="1600" dirty="0" smtClean="0"/>
                        <a:t>(Осень)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Желтой краской крашу я</a:t>
                      </a:r>
                    </a:p>
                    <a:p>
                      <a:r>
                        <a:rPr lang="ru-RU" sz="1600" dirty="0" smtClean="0"/>
                        <a:t>Поле, лес, долины.</a:t>
                      </a:r>
                    </a:p>
                    <a:p>
                      <a:r>
                        <a:rPr lang="ru-RU" sz="1600" dirty="0" smtClean="0"/>
                        <a:t>И люблю я шум дождя,</a:t>
                      </a:r>
                    </a:p>
                    <a:p>
                      <a:r>
                        <a:rPr lang="ru-RU" sz="1600" dirty="0" smtClean="0"/>
                        <a:t>Назови-ка ты меня!</a:t>
                      </a:r>
                    </a:p>
                    <a:p>
                      <a:pPr algn="r"/>
                      <a:r>
                        <a:rPr lang="ru-RU" sz="1600" dirty="0" smtClean="0"/>
                        <a:t> (Осень )</a:t>
                      </a:r>
                      <a:endParaRPr lang="ru-RU" sz="1600" dirty="0"/>
                    </a:p>
                  </a:txBody>
                  <a:tcPr/>
                </a:tc>
              </a:tr>
              <a:tr h="343631"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993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Уж пахнет в воздухе дождем,</a:t>
                      </a:r>
                    </a:p>
                    <a:p>
                      <a:r>
                        <a:rPr lang="ru-RU" sz="1600" dirty="0" smtClean="0"/>
                        <a:t>Все холоднее с каждым днем.</a:t>
                      </a:r>
                    </a:p>
                    <a:p>
                      <a:r>
                        <a:rPr lang="ru-RU" sz="1600" dirty="0" smtClean="0"/>
                        <a:t>Деревья свой наряд меняют,</a:t>
                      </a:r>
                    </a:p>
                    <a:p>
                      <a:r>
                        <a:rPr lang="ru-RU" sz="1600" dirty="0" smtClean="0"/>
                        <a:t>Листочки потихонечку теряют.</a:t>
                      </a:r>
                    </a:p>
                    <a:p>
                      <a:r>
                        <a:rPr lang="ru-RU" sz="1600" dirty="0" smtClean="0"/>
                        <a:t>Понятно всем, как дважды два -</a:t>
                      </a:r>
                    </a:p>
                    <a:p>
                      <a:r>
                        <a:rPr lang="ru-RU" sz="1600" dirty="0" smtClean="0"/>
                        <a:t>Пришла …</a:t>
                      </a:r>
                    </a:p>
                    <a:p>
                      <a:pPr algn="r"/>
                      <a:r>
                        <a:rPr lang="ru-RU" sz="1600" dirty="0" smtClean="0"/>
                        <a:t>(Осенняя пора)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 – в царстве луж, в краю огней и вод.</a:t>
                      </a:r>
                    </a:p>
                    <a:p>
                      <a:r>
                        <a:rPr lang="ru-RU" sz="1600" dirty="0" smtClean="0"/>
                        <a:t>Я – в княжестве крылатого народа,</a:t>
                      </a:r>
                    </a:p>
                    <a:p>
                      <a:r>
                        <a:rPr lang="ru-RU" sz="1600" dirty="0" smtClean="0"/>
                        <a:t>Чудесных яблок, ароматных груш.</a:t>
                      </a:r>
                    </a:p>
                    <a:p>
                      <a:r>
                        <a:rPr lang="ru-RU" sz="1600" dirty="0" smtClean="0"/>
                        <a:t>Скажи, какое это время года?</a:t>
                      </a:r>
                    </a:p>
                    <a:p>
                      <a:pPr algn="r"/>
                      <a:r>
                        <a:rPr lang="ru-RU" sz="1600" dirty="0" smtClean="0"/>
                        <a:t>(Осень)</a:t>
                      </a:r>
                      <a:endParaRPr lang="ru-RU" sz="1600" dirty="0"/>
                    </a:p>
                  </a:txBody>
                  <a:tcPr/>
                </a:tc>
              </a:tr>
              <a:tr h="3799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3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Оранжевые, красные</a:t>
                      </a:r>
                    </a:p>
                    <a:p>
                      <a:r>
                        <a:rPr lang="ru-RU" sz="1600" dirty="0" smtClean="0"/>
                        <a:t>на солнышке блестят.</a:t>
                      </a:r>
                    </a:p>
                    <a:p>
                      <a:r>
                        <a:rPr lang="ru-RU" sz="1600" dirty="0" smtClean="0"/>
                        <a:t>Их листья, словно бабочки</a:t>
                      </a:r>
                    </a:p>
                    <a:p>
                      <a:r>
                        <a:rPr lang="ru-RU" sz="1600" dirty="0" smtClean="0"/>
                        <a:t>кружатся и парят.</a:t>
                      </a:r>
                    </a:p>
                    <a:p>
                      <a:pPr algn="r"/>
                      <a:r>
                        <a:rPr lang="ru-RU" sz="1600" dirty="0" smtClean="0"/>
                        <a:t>(Деревья осенью)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Осень в гости к нам пришла</a:t>
                      </a:r>
                    </a:p>
                    <a:p>
                      <a:r>
                        <a:rPr lang="ru-RU" sz="1600" dirty="0" smtClean="0"/>
                        <a:t>И с собою принесла…</a:t>
                      </a:r>
                    </a:p>
                    <a:p>
                      <a:r>
                        <a:rPr lang="ru-RU" sz="1600" dirty="0" smtClean="0"/>
                        <a:t>Что? Скажите наугад!</a:t>
                      </a:r>
                    </a:p>
                    <a:p>
                      <a:r>
                        <a:rPr lang="ru-RU" sz="1600" dirty="0" smtClean="0"/>
                        <a:t>Ну, конечно …</a:t>
                      </a:r>
                    </a:p>
                    <a:p>
                      <a:pPr algn="r"/>
                      <a:r>
                        <a:rPr lang="ru-RU" sz="1600" dirty="0" smtClean="0"/>
                        <a:t>(Листопад)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68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785706"/>
              </p:ext>
            </p:extLst>
          </p:nvPr>
        </p:nvGraphicFramePr>
        <p:xfrm>
          <a:off x="337622" y="323555"/>
          <a:ext cx="5753688" cy="2043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6844"/>
                <a:gridCol w="2876844"/>
              </a:tblGrid>
              <a:tr h="343631"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99378">
                <a:tc>
                  <a:txBody>
                    <a:bodyPr/>
                    <a:lstStyle/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1013" y="882391"/>
            <a:ext cx="2368627" cy="1243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Отгадай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загадку!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7096" y="872416"/>
            <a:ext cx="2677097" cy="1243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Доскажи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словечко!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517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66002"/>
              </p:ext>
            </p:extLst>
          </p:nvPr>
        </p:nvGraphicFramePr>
        <p:xfrm>
          <a:off x="859047" y="22860"/>
          <a:ext cx="4734839" cy="9121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4839"/>
              </a:tblGrid>
              <a:tr h="36524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"Осень".</a:t>
                      </a:r>
                    </a:p>
                    <a:p>
                      <a:r>
                        <a:rPr lang="ru-RU" sz="1400" dirty="0" smtClean="0"/>
                        <a:t>Ветер северный подул: "С-с-с-с", (дуем)</a:t>
                      </a:r>
                    </a:p>
                    <a:p>
                      <a:r>
                        <a:rPr lang="ru-RU" sz="1400" dirty="0" smtClean="0"/>
                        <a:t>Все листочки с веток сдул...(пошевелить пальчиками и подуть на них)</a:t>
                      </a:r>
                    </a:p>
                    <a:p>
                      <a:r>
                        <a:rPr lang="ru-RU" sz="1400" dirty="0" smtClean="0"/>
                        <a:t>Полетели, закружились и на землю опустились (помахать ручками в воздухе)</a:t>
                      </a:r>
                    </a:p>
                    <a:p>
                      <a:r>
                        <a:rPr lang="ru-RU" sz="1400" dirty="0" smtClean="0"/>
                        <a:t>Дождик стал по ним стучать</a:t>
                      </a:r>
                    </a:p>
                    <a:p>
                      <a:r>
                        <a:rPr lang="ru-RU" sz="1400" dirty="0" smtClean="0"/>
                        <a:t>Кап-кап-кап, кап-кап-кап!" (постучать пальцами правой руки по  ладошке левой руки)</a:t>
                      </a:r>
                    </a:p>
                    <a:p>
                      <a:r>
                        <a:rPr lang="ru-RU" sz="1400" dirty="0" smtClean="0"/>
                        <a:t>Град по ним заколотил,    (щепотью правой руки постучать по левой  ладошке)</a:t>
                      </a:r>
                    </a:p>
                    <a:p>
                      <a:r>
                        <a:rPr lang="ru-RU" sz="1400" dirty="0" smtClean="0"/>
                        <a:t>Листья все насквозь пробил. (постучать кулачком правой руки  по  левой ладошке)</a:t>
                      </a:r>
                    </a:p>
                    <a:p>
                      <a:r>
                        <a:rPr lang="ru-RU" sz="1400" dirty="0" smtClean="0"/>
                        <a:t> Снег потом припорошил, (плавные движения кистями рук вперёд-  назад)</a:t>
                      </a:r>
                    </a:p>
                    <a:p>
                      <a:r>
                        <a:rPr lang="ru-RU" sz="1400" dirty="0" smtClean="0"/>
                        <a:t> Одеялом их накрыл. (положить правую ладонь на левую)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525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"Собираем листочки"</a:t>
                      </a:r>
                    </a:p>
                    <a:p>
                      <a:r>
                        <a:rPr lang="ru-RU" dirty="0" smtClean="0"/>
                        <a:t>Раз, два, три, четыре, пять, (загибаем пальчики, начиная с большого)</a:t>
                      </a:r>
                    </a:p>
                    <a:p>
                      <a:r>
                        <a:rPr lang="ru-RU" dirty="0" smtClean="0"/>
                        <a:t>Будем листья собирать.(сжимаем и разжимаем кулачки)</a:t>
                      </a:r>
                    </a:p>
                    <a:p>
                      <a:r>
                        <a:rPr lang="ru-RU" dirty="0" smtClean="0"/>
                        <a:t>Листья березы,(загибаем пальчики, начиная с большого)</a:t>
                      </a:r>
                    </a:p>
                    <a:p>
                      <a:r>
                        <a:rPr lang="ru-RU" dirty="0" smtClean="0"/>
                        <a:t>Листья рябины</a:t>
                      </a:r>
                    </a:p>
                    <a:p>
                      <a:r>
                        <a:rPr lang="ru-RU" dirty="0" smtClean="0"/>
                        <a:t>Листики тополя,</a:t>
                      </a:r>
                    </a:p>
                    <a:p>
                      <a:r>
                        <a:rPr lang="ru-RU" dirty="0" smtClean="0"/>
                        <a:t>Листья осины,</a:t>
                      </a:r>
                    </a:p>
                    <a:p>
                      <a:r>
                        <a:rPr lang="ru-RU" dirty="0" smtClean="0"/>
                        <a:t>Листики дуба мы соберём,</a:t>
                      </a:r>
                    </a:p>
                    <a:p>
                      <a:r>
                        <a:rPr lang="ru-RU" dirty="0" smtClean="0"/>
                        <a:t>Маме осенний букет отнесём. («шагаем» по столу средним и указательным пальцем)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5102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"Осень"</a:t>
                      </a:r>
                    </a:p>
                    <a:p>
                      <a:r>
                        <a:rPr lang="ru-RU" dirty="0" smtClean="0"/>
                        <a:t>Ветер по лесу летал, (делаем плавные, волнообразные движения кистями рук)</a:t>
                      </a:r>
                    </a:p>
                    <a:p>
                      <a:r>
                        <a:rPr lang="ru-RU" dirty="0" smtClean="0"/>
                        <a:t>Ветер листики считал:</a:t>
                      </a:r>
                    </a:p>
                    <a:p>
                      <a:r>
                        <a:rPr lang="ru-RU" dirty="0" smtClean="0"/>
                        <a:t>Вот дубовый, (загибаем по одному пальчику на обеих руках)</a:t>
                      </a:r>
                    </a:p>
                    <a:p>
                      <a:r>
                        <a:rPr lang="ru-RU" dirty="0" smtClean="0"/>
                        <a:t>Вот кленовый,</a:t>
                      </a:r>
                    </a:p>
                    <a:p>
                      <a:r>
                        <a:rPr lang="ru-RU" dirty="0" smtClean="0"/>
                        <a:t>Вот рябиновый резной,</a:t>
                      </a:r>
                    </a:p>
                    <a:p>
                      <a:r>
                        <a:rPr lang="ru-RU" dirty="0" smtClean="0"/>
                        <a:t>Вот с березки — золотой,</a:t>
                      </a:r>
                    </a:p>
                    <a:p>
                      <a:r>
                        <a:rPr lang="ru-RU" dirty="0" smtClean="0"/>
                        <a:t>Вот последний лист с осинки (спокойно укладываем ладони на </a:t>
                      </a:r>
                      <a:r>
                        <a:rPr lang="ru-RU" dirty="0" err="1" smtClean="0"/>
                        <a:t>коленочки</a:t>
                      </a:r>
                      <a:r>
                        <a:rPr lang="ru-RU" dirty="0" smtClean="0"/>
                        <a:t>)</a:t>
                      </a:r>
                    </a:p>
                    <a:p>
                      <a:r>
                        <a:rPr lang="ru-RU" dirty="0" smtClean="0"/>
                        <a:t>Ветер бросил на тропинку.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11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4545"/>
              </p:ext>
            </p:extLst>
          </p:nvPr>
        </p:nvGraphicFramePr>
        <p:xfrm>
          <a:off x="859047" y="22860"/>
          <a:ext cx="4734839" cy="8052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4839"/>
              </a:tblGrid>
              <a:tr h="24669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"Вышли пальчики гулять"</a:t>
                      </a:r>
                    </a:p>
                    <a:p>
                      <a:pPr algn="l"/>
                      <a:r>
                        <a:rPr lang="ru-RU" sz="1400" dirty="0" smtClean="0"/>
                        <a:t>Вышли пальчики гулять, (шагаем пальчиками по столу)</a:t>
                      </a:r>
                    </a:p>
                    <a:p>
                      <a:pPr algn="l"/>
                      <a:r>
                        <a:rPr lang="ru-RU" sz="1400" dirty="0" smtClean="0"/>
                        <a:t>Стали листья собирать, (собираем листики в ручку)</a:t>
                      </a:r>
                    </a:p>
                    <a:p>
                      <a:pPr algn="l"/>
                      <a:r>
                        <a:rPr lang="ru-RU" sz="1400" dirty="0" smtClean="0"/>
                        <a:t>Красный листик, </a:t>
                      </a:r>
                    </a:p>
                    <a:p>
                      <a:pPr algn="l"/>
                      <a:r>
                        <a:rPr lang="ru-RU" sz="1400" dirty="0" smtClean="0"/>
                        <a:t>Жёлтый листик,</a:t>
                      </a:r>
                    </a:p>
                    <a:p>
                      <a:pPr algn="l"/>
                      <a:r>
                        <a:rPr lang="ru-RU" sz="1400" dirty="0" smtClean="0"/>
                        <a:t>Будем их сейчас считать (хлопаем в ладоши)</a:t>
                      </a:r>
                    </a:p>
                    <a:p>
                      <a:pPr algn="l"/>
                      <a:r>
                        <a:rPr lang="ru-RU" sz="1400" dirty="0" smtClean="0"/>
                        <a:t>Сколько листиков собрали </a:t>
                      </a:r>
                    </a:p>
                    <a:p>
                      <a:pPr algn="l"/>
                      <a:r>
                        <a:rPr lang="ru-RU" sz="1400" dirty="0" smtClean="0"/>
                        <a:t>Раз, два, три, четыре, пять! (загибаем пальчики)</a:t>
                      </a:r>
                    </a:p>
                    <a:p>
                      <a:pPr algn="l"/>
                      <a:r>
                        <a:rPr lang="ru-RU" sz="1400" dirty="0" smtClean="0"/>
                        <a:t>Можно с ними поиграть (поднимаем руки вверх , делаем "фонарики")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5251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«Осень»   </a:t>
                      </a:r>
                    </a:p>
                    <a:p>
                      <a:r>
                        <a:rPr lang="ru-RU" sz="1400" dirty="0" smtClean="0"/>
                        <a:t>Солнышко греет уже еле-еле; (растопыриваем пальцы на обеих руках и соединяем </a:t>
                      </a:r>
                    </a:p>
                    <a:p>
                      <a:r>
                        <a:rPr lang="ru-RU" sz="1400" dirty="0" smtClean="0"/>
                        <a:t>ладошки вместе, затем соединяем пальчики)  </a:t>
                      </a:r>
                    </a:p>
                    <a:p>
                      <a:r>
                        <a:rPr lang="ru-RU" sz="1400" dirty="0" smtClean="0"/>
                        <a:t>Перелётные птицы на юг улетели; (машем ручками. как крылышками)</a:t>
                      </a:r>
                    </a:p>
                    <a:p>
                      <a:r>
                        <a:rPr lang="ru-RU" sz="1400" dirty="0" smtClean="0"/>
                        <a:t>Голы деревья, пустынны поля, (разводим ручками) </a:t>
                      </a:r>
                    </a:p>
                    <a:p>
                      <a:r>
                        <a:rPr lang="ru-RU" sz="1400" dirty="0" smtClean="0"/>
                        <a:t>Первым снежком принакрылась земля. (плавно опускаем ручки вниз)</a:t>
                      </a:r>
                    </a:p>
                    <a:p>
                      <a:r>
                        <a:rPr lang="ru-RU" sz="1400" dirty="0" smtClean="0"/>
                        <a:t>Река покрывается льдом в ноябре – ( сжимаем ручки в замок)</a:t>
                      </a:r>
                    </a:p>
                    <a:p>
                      <a:r>
                        <a:rPr lang="ru-RU" sz="1400" dirty="0" smtClean="0"/>
                        <a:t>Поздняя осень стоит на дворе. (разводим руками перед собой)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22172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"Ходит осень в нашем парке"</a:t>
                      </a:r>
                    </a:p>
                    <a:p>
                      <a:pPr algn="l"/>
                      <a:r>
                        <a:rPr lang="ru-RU" sz="1400" dirty="0" smtClean="0"/>
                        <a:t>Ходит осень в нашем парке, (пальчиками шагаем по столу)</a:t>
                      </a:r>
                    </a:p>
                    <a:p>
                      <a:pPr algn="l"/>
                      <a:r>
                        <a:rPr lang="ru-RU" sz="1400" dirty="0" smtClean="0"/>
                        <a:t>Дарит осень всем подарки: (показываем две ладошки сложенные вместе)</a:t>
                      </a:r>
                    </a:p>
                    <a:p>
                      <a:pPr algn="l"/>
                      <a:r>
                        <a:rPr lang="ru-RU" sz="1400" dirty="0" smtClean="0"/>
                        <a:t>Бусы красные – рябине, (загибаем поочередно пальчики)</a:t>
                      </a:r>
                    </a:p>
                    <a:p>
                      <a:pPr algn="l"/>
                      <a:r>
                        <a:rPr lang="ru-RU" sz="1400" dirty="0" smtClean="0"/>
                        <a:t>Фартук розовый – осине, </a:t>
                      </a:r>
                    </a:p>
                    <a:p>
                      <a:pPr algn="l"/>
                      <a:r>
                        <a:rPr lang="ru-RU" sz="1400" dirty="0" smtClean="0"/>
                        <a:t>Зонтик желтый – тополям, </a:t>
                      </a:r>
                    </a:p>
                    <a:p>
                      <a:pPr algn="l"/>
                      <a:r>
                        <a:rPr lang="ru-RU" sz="1400" dirty="0" smtClean="0"/>
                        <a:t>Фрукты осень дарит нам. (прикладываем обе ладошки к груди)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20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643326"/>
              </p:ext>
            </p:extLst>
          </p:nvPr>
        </p:nvGraphicFramePr>
        <p:xfrm>
          <a:off x="859047" y="22860"/>
          <a:ext cx="4734839" cy="7256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4839"/>
              </a:tblGrid>
              <a:tr h="21694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Листья осенние тихо кружатся</a:t>
                      </a:r>
                    </a:p>
                    <a:p>
                      <a:pPr algn="l"/>
                      <a:r>
                        <a:rPr lang="ru-RU" sz="1400" dirty="0" smtClean="0"/>
                        <a:t>Листья осенние тихо кружатся,</a:t>
                      </a:r>
                    </a:p>
                    <a:p>
                      <a:pPr algn="l"/>
                      <a:r>
                        <a:rPr lang="ru-RU" sz="1400" dirty="0" smtClean="0"/>
                        <a:t>( плавные движения кистями рук слева направо)</a:t>
                      </a:r>
                    </a:p>
                    <a:p>
                      <a:pPr algn="l"/>
                      <a:r>
                        <a:rPr lang="ru-RU" sz="1400" dirty="0" smtClean="0"/>
                        <a:t>Листья нам под ноги плавно ложатся</a:t>
                      </a:r>
                    </a:p>
                    <a:p>
                      <a:pPr algn="l"/>
                      <a:r>
                        <a:rPr lang="ru-RU" sz="1400" dirty="0" smtClean="0"/>
                        <a:t>( плавно опускаем ручки вниз)</a:t>
                      </a:r>
                    </a:p>
                    <a:p>
                      <a:pPr algn="l"/>
                      <a:r>
                        <a:rPr lang="ru-RU" sz="1400" dirty="0" smtClean="0"/>
                        <a:t>И под ногами шуршат, шелестят,</a:t>
                      </a:r>
                    </a:p>
                    <a:p>
                      <a:pPr algn="l"/>
                      <a:r>
                        <a:rPr lang="ru-RU" sz="1400" dirty="0" smtClean="0"/>
                        <a:t>( трем ладошки друг о друга)</a:t>
                      </a:r>
                    </a:p>
                    <a:p>
                      <a:pPr algn="l"/>
                      <a:r>
                        <a:rPr lang="ru-RU" sz="1400" dirty="0" smtClean="0"/>
                        <a:t>Будто опять   закружиться хотят.</a:t>
                      </a:r>
                    </a:p>
                    <a:p>
                      <a:pPr algn="l"/>
                      <a:r>
                        <a:rPr lang="ru-RU" sz="1400" dirty="0" smtClean="0"/>
                        <a:t> (поднимаем ручки вверх и плавно ими машем)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5251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"Грибы"</a:t>
                      </a:r>
                    </a:p>
                    <a:p>
                      <a:pPr algn="l"/>
                      <a:r>
                        <a:rPr lang="ru-RU" sz="1400" dirty="0" smtClean="0"/>
                        <a:t>(ладонь сжата в кулак и </a:t>
                      </a:r>
                      <a:r>
                        <a:rPr lang="ru-RU" sz="1400" dirty="0" err="1" smtClean="0"/>
                        <a:t>по-очереди</a:t>
                      </a:r>
                      <a:r>
                        <a:rPr lang="ru-RU" sz="1400" dirty="0" smtClean="0"/>
                        <a:t> отгибаем пальцы)</a:t>
                      </a:r>
                    </a:p>
                    <a:p>
                      <a:pPr algn="l"/>
                      <a:r>
                        <a:rPr lang="ru-RU" sz="1400" dirty="0" smtClean="0"/>
                        <a:t>Раз, два, три, четыре, пять! </a:t>
                      </a:r>
                    </a:p>
                    <a:p>
                      <a:pPr algn="l"/>
                      <a:r>
                        <a:rPr lang="ru-RU" sz="1400" dirty="0" smtClean="0"/>
                        <a:t>Мы идём грибы искать. (хлопаем в ладоши)</a:t>
                      </a:r>
                    </a:p>
                    <a:p>
                      <a:pPr algn="l"/>
                      <a:r>
                        <a:rPr lang="ru-RU" sz="1400" dirty="0" smtClean="0"/>
                        <a:t>Этот пальчик в лес пошёл, (поочередно загибаем пальчики)</a:t>
                      </a:r>
                    </a:p>
                    <a:p>
                      <a:pPr algn="l"/>
                      <a:r>
                        <a:rPr lang="ru-RU" sz="1400" dirty="0" smtClean="0"/>
                        <a:t>Этот пальчик гриб нашёл, </a:t>
                      </a:r>
                    </a:p>
                    <a:p>
                      <a:pPr algn="l"/>
                      <a:r>
                        <a:rPr lang="ru-RU" sz="1400" dirty="0" smtClean="0"/>
                        <a:t>Этот пальчик чистить стал, </a:t>
                      </a:r>
                    </a:p>
                    <a:p>
                      <a:pPr algn="l"/>
                      <a:r>
                        <a:rPr lang="ru-RU" sz="1400" dirty="0" smtClean="0"/>
                        <a:t>Этот пальчик жарить стал, </a:t>
                      </a:r>
                    </a:p>
                    <a:p>
                      <a:pPr algn="l"/>
                      <a:r>
                        <a:rPr lang="ru-RU" sz="1400" dirty="0" smtClean="0"/>
                        <a:t>Этот пальчик всё съел, </a:t>
                      </a:r>
                    </a:p>
                    <a:p>
                      <a:pPr algn="l"/>
                      <a:r>
                        <a:rPr lang="ru-RU" sz="1400" dirty="0" smtClean="0"/>
                        <a:t>Оттого и растолстел. 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22172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871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17117"/>
              </p:ext>
            </p:extLst>
          </p:nvPr>
        </p:nvGraphicFramePr>
        <p:xfrm>
          <a:off x="305488" y="394724"/>
          <a:ext cx="6268598" cy="4742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675"/>
                <a:gridCol w="5398265"/>
                <a:gridCol w="429658"/>
              </a:tblGrid>
              <a:tr h="2525154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172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9061" y="565428"/>
            <a:ext cx="5045624" cy="6709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Пальчиковые игры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по теме «Осень»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7"/>
          <a:stretch/>
        </p:blipFill>
        <p:spPr>
          <a:xfrm>
            <a:off x="2176149" y="1318955"/>
            <a:ext cx="2232671" cy="1477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234" y="1931315"/>
            <a:ext cx="1414997" cy="316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621" y="1376331"/>
            <a:ext cx="317019" cy="1420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57" y="6454855"/>
            <a:ext cx="626723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4604"/>
              </p:ext>
            </p:extLst>
          </p:nvPr>
        </p:nvGraphicFramePr>
        <p:xfrm>
          <a:off x="381000" y="457200"/>
          <a:ext cx="6286500" cy="3543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095500"/>
                <a:gridCol w="2095500"/>
              </a:tblGrid>
              <a:tr h="35433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71500"/>
            <a:ext cx="1933575" cy="287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2" r="18889"/>
          <a:stretch/>
        </p:blipFill>
        <p:spPr>
          <a:xfrm>
            <a:off x="2552701" y="571500"/>
            <a:ext cx="1930400" cy="287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 r="15044"/>
          <a:stretch/>
        </p:blipFill>
        <p:spPr>
          <a:xfrm>
            <a:off x="4635502" y="595312"/>
            <a:ext cx="1955799" cy="2822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9838" y="3543299"/>
            <a:ext cx="1867347" cy="4349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</a:rPr>
              <a:t>С</a:t>
            </a:r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ентябрь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2701" y="3613150"/>
            <a:ext cx="1981200" cy="2952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Октябрь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9417" y="3555354"/>
            <a:ext cx="1871884" cy="3530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Ноябрь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68950"/>
              </p:ext>
            </p:extLst>
          </p:nvPr>
        </p:nvGraphicFramePr>
        <p:xfrm>
          <a:off x="370106" y="4318000"/>
          <a:ext cx="4811493" cy="4417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1794"/>
                <a:gridCol w="2095500"/>
                <a:gridCol w="584199"/>
              </a:tblGrid>
              <a:tr h="1076325"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Холоден сентябрь, да сыт.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 сентябре днём погоже, да по утрам негоже.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325"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Сентябрь птиц в дорогу торопит.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Сентябрь красно лето провожает, осень золотую встречает.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3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 октябре на одном часу и дождь и снег.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Октябрь – месяц близкой пороши.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325"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В октябре только и ягод, что рябина.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После октября летом не пахнет.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7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9038"/>
              </p:ext>
            </p:extLst>
          </p:nvPr>
        </p:nvGraphicFramePr>
        <p:xfrm>
          <a:off x="315203" y="652390"/>
          <a:ext cx="4811493" cy="2152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1794"/>
                <a:gridCol w="2095500"/>
                <a:gridCol w="584199"/>
              </a:tblGrid>
              <a:tr h="10763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ноябре зима с осенью борются.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ноябре тепло морозу не указ.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325"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Ноябрь</a:t>
                      </a:r>
                      <a:r>
                        <a:rPr lang="ru-RU" sz="1800" baseline="0" dirty="0" smtClean="0"/>
                        <a:t> – ворота зимы.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ноябре снегу надует – хлеба прибудет.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07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38277"/>
              </p:ext>
            </p:extLst>
          </p:nvPr>
        </p:nvGraphicFramePr>
        <p:xfrm>
          <a:off x="315203" y="652390"/>
          <a:ext cx="4811493" cy="786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1794"/>
                <a:gridCol w="2095500"/>
                <a:gridCol w="584199"/>
              </a:tblGrid>
              <a:tr h="10763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Всё мрачней лицо природы:</a:t>
                      </a:r>
                    </a:p>
                    <a:p>
                      <a:pPr algn="ctr"/>
                      <a:r>
                        <a:rPr lang="ru-RU" sz="1600" dirty="0" smtClean="0"/>
                        <a:t>Почернели огороды,</a:t>
                      </a:r>
                    </a:p>
                    <a:p>
                      <a:pPr algn="ctr"/>
                      <a:r>
                        <a:rPr lang="ru-RU" sz="1600" dirty="0" smtClean="0"/>
                        <a:t>Оголяются леса,</a:t>
                      </a:r>
                    </a:p>
                    <a:p>
                      <a:pPr algn="ctr"/>
                      <a:r>
                        <a:rPr lang="ru-RU" sz="1600" dirty="0" smtClean="0"/>
                        <a:t>Молкнут</a:t>
                      </a:r>
                      <a:r>
                        <a:rPr lang="ru-RU" sz="1600" baseline="0" dirty="0" smtClean="0"/>
                        <a:t> птичьи голоса.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Мишка в спячку завалился.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Что за месяц к нам явился?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Королева наша ОСЕНЬ,</a:t>
                      </a:r>
                    </a:p>
                    <a:p>
                      <a:pPr algn="ctr"/>
                      <a:r>
                        <a:rPr lang="ru-RU" sz="1600" dirty="0" smtClean="0"/>
                        <a:t>У тебя мы дружно спросим:</a:t>
                      </a:r>
                    </a:p>
                    <a:p>
                      <a:pPr algn="ctr"/>
                      <a:r>
                        <a:rPr lang="ru-RU" sz="1600" dirty="0" smtClean="0"/>
                        <a:t>Детям свой секрет открой,</a:t>
                      </a:r>
                    </a:p>
                    <a:p>
                      <a:pPr algn="ctr"/>
                      <a:r>
                        <a:rPr lang="ru-RU" sz="1600" dirty="0" smtClean="0"/>
                        <a:t>Кто слуга тебе второй?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3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Опустел колхозный сад,</a:t>
                      </a:r>
                    </a:p>
                    <a:p>
                      <a:pPr algn="ctr"/>
                      <a:r>
                        <a:rPr lang="ru-RU" sz="1600" dirty="0" smtClean="0"/>
                        <a:t>Паутинки вдаль летят,</a:t>
                      </a:r>
                    </a:p>
                    <a:p>
                      <a:pPr algn="ctr"/>
                      <a:r>
                        <a:rPr lang="ru-RU" sz="1600" dirty="0" smtClean="0"/>
                        <a:t>И на южный край земли</a:t>
                      </a:r>
                    </a:p>
                    <a:p>
                      <a:pPr algn="ctr"/>
                      <a:r>
                        <a:rPr lang="ru-RU" sz="1600" dirty="0" smtClean="0"/>
                        <a:t>Потянулись журавли.</a:t>
                      </a:r>
                    </a:p>
                    <a:p>
                      <a:pPr algn="ctr"/>
                      <a:r>
                        <a:rPr lang="ru-RU" sz="1600" dirty="0" smtClean="0"/>
                        <a:t>Распахнулись</a:t>
                      </a:r>
                      <a:r>
                        <a:rPr lang="ru-RU" sz="1600" baseline="0" dirty="0" smtClean="0"/>
                        <a:t> двери школ.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Что за месяц к нам пришёл?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Вслед за августом приходит,</a:t>
                      </a:r>
                    </a:p>
                    <a:p>
                      <a:pPr algn="ctr"/>
                      <a:r>
                        <a:rPr lang="ru-RU" sz="1600" dirty="0" smtClean="0"/>
                        <a:t>С листопадом хороводит.</a:t>
                      </a:r>
                    </a:p>
                    <a:p>
                      <a:pPr algn="ctr"/>
                      <a:r>
                        <a:rPr lang="ru-RU" sz="1600" dirty="0" smtClean="0"/>
                        <a:t>И богат он урожаем.</a:t>
                      </a:r>
                    </a:p>
                    <a:p>
                      <a:pPr algn="ctr"/>
                      <a:r>
                        <a:rPr lang="ru-RU" sz="1600" dirty="0" smtClean="0"/>
                        <a:t>Мы его, конечно, знаем!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763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Поле чёрно – белым стало</a:t>
                      </a:r>
                    </a:p>
                    <a:p>
                      <a:pPr algn="ctr"/>
                      <a:r>
                        <a:rPr lang="ru-RU" sz="1600" dirty="0" smtClean="0"/>
                        <a:t>Падает то дождь, то снег.</a:t>
                      </a:r>
                    </a:p>
                    <a:p>
                      <a:pPr algn="ctr"/>
                      <a:r>
                        <a:rPr lang="ru-RU" sz="1600" dirty="0" smtClean="0"/>
                        <a:t>А ещё похолодало</a:t>
                      </a:r>
                      <a:r>
                        <a:rPr lang="ru-RU" sz="1600" baseline="0" dirty="0" smtClean="0"/>
                        <a:t> – льдом сковало воды рек.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Мёрзнет в поле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 оземь ржи,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Что за месяц подскажи?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Природа скинула наряды, стоят деревья без листвы,</a:t>
                      </a:r>
                    </a:p>
                    <a:p>
                      <a:pPr algn="ctr"/>
                      <a:r>
                        <a:rPr lang="ru-RU" sz="1600" dirty="0" smtClean="0"/>
                        <a:t>Седые, плотные</a:t>
                      </a:r>
                      <a:r>
                        <a:rPr lang="ru-RU" sz="1600" baseline="0" dirty="0" smtClean="0"/>
                        <a:t> туманы к нам в этом месяце пришли.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11271" y="171381"/>
            <a:ext cx="4203264" cy="3491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Загадки о месяцах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155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52032"/>
              </p:ext>
            </p:extLst>
          </p:nvPr>
        </p:nvGraphicFramePr>
        <p:xfrm>
          <a:off x="281352" y="281356"/>
          <a:ext cx="6217922" cy="8637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8961"/>
                <a:gridCol w="3108961"/>
              </a:tblGrid>
              <a:tr h="28791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91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91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5" y="379827"/>
            <a:ext cx="2830660" cy="2830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75" y="379827"/>
            <a:ext cx="2320870" cy="2699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0" y="3339537"/>
            <a:ext cx="2509785" cy="2428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57" y="3512148"/>
            <a:ext cx="2670505" cy="2082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5" y="6181078"/>
            <a:ext cx="2591881" cy="2608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17" y="6547030"/>
            <a:ext cx="2816584" cy="18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25282"/>
              </p:ext>
            </p:extLst>
          </p:nvPr>
        </p:nvGraphicFramePr>
        <p:xfrm>
          <a:off x="225079" y="2180491"/>
          <a:ext cx="6471142" cy="4853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5571"/>
                <a:gridCol w="3235571"/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09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52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7" y="4491843"/>
            <a:ext cx="2916311" cy="16979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6900" y="3041191"/>
            <a:ext cx="3097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Чей лист?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016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66795"/>
              </p:ext>
            </p:extLst>
          </p:nvPr>
        </p:nvGraphicFramePr>
        <p:xfrm>
          <a:off x="175362" y="2152356"/>
          <a:ext cx="6413328" cy="4503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6664"/>
                <a:gridCol w="3206664"/>
              </a:tblGrid>
              <a:tr h="635456"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19095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7733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78" y="2897359"/>
            <a:ext cx="830433" cy="7529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18023" y="3650285"/>
            <a:ext cx="2115492" cy="12494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Стихи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 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сени.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23" y="4635047"/>
            <a:ext cx="2004870" cy="15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9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35717"/>
              </p:ext>
            </p:extLst>
          </p:nvPr>
        </p:nvGraphicFramePr>
        <p:xfrm>
          <a:off x="175362" y="237999"/>
          <a:ext cx="6413328" cy="8668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6664"/>
                <a:gridCol w="3206664"/>
              </a:tblGrid>
              <a:tr h="25498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Осенний клад</a:t>
                      </a:r>
                    </a:p>
                    <a:p>
                      <a:pPr algn="ctr"/>
                      <a:r>
                        <a:rPr lang="ru-RU" sz="1800" dirty="0" smtClean="0"/>
                        <a:t>Падают с ветки желтые монетки..</a:t>
                      </a:r>
                    </a:p>
                    <a:p>
                      <a:pPr algn="ctr"/>
                      <a:r>
                        <a:rPr lang="ru-RU" sz="1800" dirty="0" smtClean="0"/>
                        <a:t>Под ногами целый клад!</a:t>
                      </a:r>
                    </a:p>
                    <a:p>
                      <a:pPr algn="ctr"/>
                      <a:r>
                        <a:rPr lang="ru-RU" sz="1800" dirty="0" smtClean="0"/>
                        <a:t>Это осень золотая</a:t>
                      </a:r>
                    </a:p>
                    <a:p>
                      <a:pPr algn="ctr"/>
                      <a:r>
                        <a:rPr lang="ru-RU" sz="1800" dirty="0" smtClean="0"/>
                        <a:t>Дарит листья, не считая.</a:t>
                      </a:r>
                    </a:p>
                    <a:p>
                      <a:pPr algn="ctr"/>
                      <a:r>
                        <a:rPr lang="ru-RU" sz="1800" dirty="0" smtClean="0"/>
                        <a:t>Золотые дарит листья</a:t>
                      </a:r>
                    </a:p>
                    <a:p>
                      <a:pPr algn="ctr"/>
                      <a:r>
                        <a:rPr lang="ru-RU" sz="1800" dirty="0" smtClean="0"/>
                        <a:t>Вам, и нам,</a:t>
                      </a:r>
                    </a:p>
                    <a:p>
                      <a:pPr algn="ctr"/>
                      <a:r>
                        <a:rPr lang="ru-RU" sz="1800" dirty="0" smtClean="0"/>
                        <a:t>И всем подряд.</a:t>
                      </a:r>
                    </a:p>
                    <a:p>
                      <a:pPr algn="r"/>
                      <a:r>
                        <a:rPr lang="ru-RU" sz="1800" dirty="0" smtClean="0"/>
                        <a:t>И. Пивоварова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Осень</a:t>
                      </a:r>
                    </a:p>
                    <a:p>
                      <a:pPr algn="ctr"/>
                      <a:r>
                        <a:rPr lang="ru-RU" sz="1400" dirty="0" smtClean="0"/>
                        <a:t>Падают, падают листья -</a:t>
                      </a:r>
                    </a:p>
                    <a:p>
                      <a:pPr algn="ctr"/>
                      <a:r>
                        <a:rPr lang="ru-RU" sz="1400" dirty="0" smtClean="0"/>
                        <a:t>В нашем саду листопад...</a:t>
                      </a:r>
                    </a:p>
                    <a:p>
                      <a:pPr algn="ctr"/>
                      <a:r>
                        <a:rPr lang="ru-RU" sz="1400" dirty="0" smtClean="0"/>
                        <a:t>Желтые, красные листья</a:t>
                      </a:r>
                    </a:p>
                    <a:p>
                      <a:pPr algn="ctr"/>
                      <a:r>
                        <a:rPr lang="ru-RU" sz="1400" dirty="0" smtClean="0"/>
                        <a:t>По ветру вьются, летят.</a:t>
                      </a:r>
                    </a:p>
                    <a:p>
                      <a:pPr algn="ctr"/>
                      <a:r>
                        <a:rPr lang="ru-RU" sz="1400" dirty="0" smtClean="0"/>
                        <a:t>Птицы на юг улетают -</a:t>
                      </a:r>
                    </a:p>
                    <a:p>
                      <a:pPr algn="ctr"/>
                      <a:r>
                        <a:rPr lang="ru-RU" sz="1400" dirty="0" smtClean="0"/>
                        <a:t>Гуси, грачи, журавли.</a:t>
                      </a:r>
                    </a:p>
                    <a:p>
                      <a:pPr algn="ctr"/>
                      <a:r>
                        <a:rPr lang="ru-RU" sz="1400" dirty="0" smtClean="0"/>
                        <a:t>Вот уж последняя стая</a:t>
                      </a:r>
                    </a:p>
                    <a:p>
                      <a:pPr algn="ctr"/>
                      <a:r>
                        <a:rPr lang="ru-RU" sz="1400" dirty="0" smtClean="0"/>
                        <a:t>Крыльями машет вдали.</a:t>
                      </a:r>
                    </a:p>
                    <a:p>
                      <a:pPr algn="ctr"/>
                      <a:r>
                        <a:rPr lang="ru-RU" sz="1400" dirty="0" smtClean="0"/>
                        <a:t>В руки возьмем по корзинке,</a:t>
                      </a:r>
                    </a:p>
                    <a:p>
                      <a:pPr algn="ctr"/>
                      <a:r>
                        <a:rPr lang="ru-RU" sz="1400" dirty="0" smtClean="0"/>
                        <a:t>В лес за грибами пойдем,</a:t>
                      </a:r>
                    </a:p>
                    <a:p>
                      <a:pPr algn="ctr"/>
                      <a:r>
                        <a:rPr lang="ru-RU" sz="1400" dirty="0" smtClean="0"/>
                        <a:t>Пахнут пеньки и тропинки</a:t>
                      </a:r>
                    </a:p>
                    <a:p>
                      <a:pPr algn="ctr"/>
                      <a:r>
                        <a:rPr lang="ru-RU" sz="1400" dirty="0" smtClean="0"/>
                        <a:t>Вкусным осенним грибом.</a:t>
                      </a:r>
                    </a:p>
                    <a:p>
                      <a:pPr algn="r"/>
                      <a:r>
                        <a:rPr lang="ru-RU" dirty="0" smtClean="0"/>
                        <a:t>М. </a:t>
                      </a:r>
                      <a:r>
                        <a:rPr lang="ru-RU" dirty="0" err="1" smtClean="0"/>
                        <a:t>Ивенсен</a:t>
                      </a:r>
                      <a:endParaRPr lang="ru-RU" dirty="0"/>
                    </a:p>
                  </a:txBody>
                  <a:tcPr/>
                </a:tc>
              </a:tr>
              <a:tr h="27105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"Дождь по улице идет..."</a:t>
                      </a:r>
                    </a:p>
                    <a:p>
                      <a:pPr algn="ctr"/>
                      <a:r>
                        <a:rPr lang="ru-RU" sz="1600" dirty="0" smtClean="0"/>
                        <a:t>Дождь по улице идет,</a:t>
                      </a:r>
                    </a:p>
                    <a:p>
                      <a:pPr algn="ctr"/>
                      <a:r>
                        <a:rPr lang="ru-RU" sz="1600" dirty="0" smtClean="0"/>
                        <a:t>Мокрая дорога,</a:t>
                      </a:r>
                    </a:p>
                    <a:p>
                      <a:pPr algn="ctr"/>
                      <a:r>
                        <a:rPr lang="ru-RU" sz="1600" dirty="0" smtClean="0"/>
                        <a:t>Много капель на стекле,</a:t>
                      </a:r>
                    </a:p>
                    <a:p>
                      <a:pPr algn="ctr"/>
                      <a:r>
                        <a:rPr lang="ru-RU" sz="1600" dirty="0" smtClean="0"/>
                        <a:t>А тепла немного.</a:t>
                      </a:r>
                    </a:p>
                    <a:p>
                      <a:pPr algn="ctr"/>
                      <a:r>
                        <a:rPr lang="ru-RU" sz="1600" dirty="0" smtClean="0"/>
                        <a:t>Как осенние грибы,</a:t>
                      </a:r>
                    </a:p>
                    <a:p>
                      <a:pPr algn="ctr"/>
                      <a:r>
                        <a:rPr lang="ru-RU" sz="1600" dirty="0" smtClean="0"/>
                        <a:t>Зонтики мы носим,</a:t>
                      </a:r>
                    </a:p>
                    <a:p>
                      <a:pPr algn="ctr"/>
                      <a:r>
                        <a:rPr lang="ru-RU" sz="1600" dirty="0" smtClean="0"/>
                        <a:t>Потому что на дворе</a:t>
                      </a:r>
                    </a:p>
                    <a:p>
                      <a:pPr algn="ctr"/>
                      <a:r>
                        <a:rPr lang="ru-RU" sz="1600" dirty="0" smtClean="0"/>
                        <a:t>Наступила осень.</a:t>
                      </a:r>
                    </a:p>
                    <a:p>
                      <a:pPr algn="r"/>
                      <a:r>
                        <a:rPr lang="ru-RU" dirty="0" smtClean="0"/>
                        <a:t>В. </a:t>
                      </a:r>
                      <a:r>
                        <a:rPr lang="ru-RU" dirty="0" err="1" smtClean="0"/>
                        <a:t>Семернин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Осень</a:t>
                      </a:r>
                    </a:p>
                    <a:p>
                      <a:pPr algn="ctr"/>
                      <a:r>
                        <a:rPr lang="ru-RU" sz="1600" dirty="0" smtClean="0"/>
                        <a:t>Солнышко усталое,</a:t>
                      </a:r>
                    </a:p>
                    <a:p>
                      <a:pPr algn="ctr"/>
                      <a:r>
                        <a:rPr lang="ru-RU" sz="1600" dirty="0" smtClean="0"/>
                        <a:t>Скупо греешь ты!</a:t>
                      </a:r>
                    </a:p>
                    <a:p>
                      <a:pPr algn="ctr"/>
                      <a:r>
                        <a:rPr lang="ru-RU" sz="1600" dirty="0" smtClean="0"/>
                        <a:t>Желтые да алые</a:t>
                      </a:r>
                    </a:p>
                    <a:p>
                      <a:pPr algn="ctr"/>
                      <a:r>
                        <a:rPr lang="ru-RU" sz="1600" dirty="0" smtClean="0"/>
                        <a:t>Кружатся листы.</a:t>
                      </a:r>
                    </a:p>
                    <a:p>
                      <a:pPr algn="ctr"/>
                      <a:r>
                        <a:rPr lang="ru-RU" sz="1600" dirty="0" smtClean="0"/>
                        <a:t>В шелесте да в шорохе</a:t>
                      </a:r>
                    </a:p>
                    <a:p>
                      <a:pPr algn="ctr"/>
                      <a:r>
                        <a:rPr lang="ru-RU" sz="1600" dirty="0" smtClean="0"/>
                        <a:t>Наш осенний сад.</a:t>
                      </a:r>
                    </a:p>
                    <a:p>
                      <a:pPr algn="ctr"/>
                      <a:r>
                        <a:rPr lang="ru-RU" sz="1600" dirty="0" smtClean="0"/>
                        <a:t>На дорожках ворохи</a:t>
                      </a:r>
                    </a:p>
                    <a:p>
                      <a:pPr algn="ctr"/>
                      <a:r>
                        <a:rPr lang="ru-RU" sz="1600" dirty="0" smtClean="0"/>
                        <a:t>Пестрые лежат.</a:t>
                      </a:r>
                    </a:p>
                    <a:p>
                      <a:pPr algn="r"/>
                      <a:r>
                        <a:rPr lang="ru-RU" dirty="0" smtClean="0"/>
                        <a:t>М. </a:t>
                      </a:r>
                      <a:r>
                        <a:rPr lang="ru-RU" dirty="0" err="1" smtClean="0"/>
                        <a:t>Пожарова</a:t>
                      </a:r>
                      <a:endParaRPr lang="ru-RU" dirty="0"/>
                    </a:p>
                  </a:txBody>
                  <a:tcPr/>
                </a:tc>
              </a:tr>
              <a:tr h="27951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Осень.</a:t>
                      </a:r>
                    </a:p>
                    <a:p>
                      <a:pPr algn="ctr"/>
                      <a:r>
                        <a:rPr lang="ru-RU" sz="1600" dirty="0" smtClean="0"/>
                        <a:t>Если на деревьях</a:t>
                      </a:r>
                    </a:p>
                    <a:p>
                      <a:pPr algn="ctr"/>
                      <a:r>
                        <a:rPr lang="ru-RU" sz="1600" dirty="0" smtClean="0"/>
                        <a:t>листья пожелтели,</a:t>
                      </a:r>
                    </a:p>
                    <a:p>
                      <a:pPr algn="ctr"/>
                      <a:r>
                        <a:rPr lang="ru-RU" sz="1600" dirty="0" smtClean="0"/>
                        <a:t>Если в край далекий</a:t>
                      </a:r>
                    </a:p>
                    <a:p>
                      <a:pPr algn="ctr"/>
                      <a:r>
                        <a:rPr lang="ru-RU" sz="1600" dirty="0" smtClean="0"/>
                        <a:t>птицы улетели,</a:t>
                      </a:r>
                    </a:p>
                    <a:p>
                      <a:pPr algn="ctr"/>
                      <a:r>
                        <a:rPr lang="ru-RU" sz="1600" dirty="0" smtClean="0"/>
                        <a:t>Если небо хмурое,</a:t>
                      </a:r>
                    </a:p>
                    <a:p>
                      <a:pPr algn="ctr"/>
                      <a:r>
                        <a:rPr lang="ru-RU" sz="1600" dirty="0" smtClean="0"/>
                        <a:t>если дождик льется,</a:t>
                      </a:r>
                    </a:p>
                    <a:p>
                      <a:pPr algn="ctr"/>
                      <a:r>
                        <a:rPr lang="ru-RU" sz="1600" dirty="0" smtClean="0"/>
                        <a:t>Это время года</a:t>
                      </a:r>
                    </a:p>
                    <a:p>
                      <a:pPr algn="ctr"/>
                      <a:r>
                        <a:rPr lang="ru-RU" sz="1600" dirty="0" smtClean="0"/>
                        <a:t>осенью зовется.</a:t>
                      </a:r>
                    </a:p>
                    <a:p>
                      <a:pPr algn="r"/>
                      <a:r>
                        <a:rPr lang="ru-RU" dirty="0" smtClean="0"/>
                        <a:t>(М. </a:t>
                      </a:r>
                      <a:r>
                        <a:rPr lang="ru-RU" dirty="0" err="1" smtClean="0"/>
                        <a:t>Ходякова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Поздняя осень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1600" dirty="0" smtClean="0"/>
                        <a:t>У берега несмело</a:t>
                      </a:r>
                    </a:p>
                    <a:p>
                      <a:pPr algn="ctr"/>
                      <a:r>
                        <a:rPr lang="ru-RU" sz="1600" dirty="0" smtClean="0"/>
                        <a:t>Ложится хрупкий лед.</a:t>
                      </a:r>
                    </a:p>
                    <a:p>
                      <a:pPr algn="ctr"/>
                      <a:r>
                        <a:rPr lang="ru-RU" sz="1600" dirty="0" smtClean="0"/>
                        <a:t>Печально туча серая</a:t>
                      </a:r>
                    </a:p>
                    <a:p>
                      <a:pPr algn="ctr"/>
                      <a:r>
                        <a:rPr lang="ru-RU" sz="1600" dirty="0" smtClean="0"/>
                        <a:t>По дну пруда плывет.</a:t>
                      </a:r>
                    </a:p>
                    <a:p>
                      <a:pPr algn="ctr"/>
                      <a:r>
                        <a:rPr lang="ru-RU" sz="1600" dirty="0" smtClean="0"/>
                        <a:t>Суровой дышит осенью</a:t>
                      </a:r>
                    </a:p>
                    <a:p>
                      <a:pPr algn="ctr"/>
                      <a:r>
                        <a:rPr lang="ru-RU" sz="1600" dirty="0" smtClean="0"/>
                        <a:t>Прозрачная вода.</a:t>
                      </a:r>
                    </a:p>
                    <a:p>
                      <a:pPr algn="ctr"/>
                      <a:r>
                        <a:rPr lang="ru-RU" sz="1600" dirty="0" smtClean="0"/>
                        <a:t>Деревья листья сбросили,</a:t>
                      </a:r>
                    </a:p>
                    <a:p>
                      <a:pPr algn="ctr"/>
                      <a:r>
                        <a:rPr lang="ru-RU" sz="1600" dirty="0" smtClean="0"/>
                        <a:t>Встречая холода.</a:t>
                      </a:r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(Г. </a:t>
                      </a:r>
                      <a:r>
                        <a:rPr lang="ru-RU" dirty="0" err="1" smtClean="0"/>
                        <a:t>Ладонщиков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9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57821"/>
              </p:ext>
            </p:extLst>
          </p:nvPr>
        </p:nvGraphicFramePr>
        <p:xfrm>
          <a:off x="175362" y="17605"/>
          <a:ext cx="6413328" cy="890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4613"/>
                <a:gridCol w="3268715"/>
              </a:tblGrid>
              <a:tr h="21957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Осенний лист.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Только ветер ветку тронет –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Жёлтый лист она уронит.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 ветки, как парашютист,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Полетит на землю лист.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Если в лужу упадёт,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Как кораблик, поплывёт.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Листопад.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Облетели листья с клёна,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Клён от холода дрожит.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 дорожке у балкона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Золотой ковёр лежит.</a:t>
                      </a:r>
                    </a:p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Е. Авдиенко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105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Лес осенью.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Птиц не слышно. Треснет мелкий обломившийся сучок,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И, хвостом мелькая, белка лёгкий делает прыжок.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Стала ель в лесу заметней, бережёт густую тень.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Подосиновик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последний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Сдвинул шапку набекрень.</a:t>
                      </a:r>
                    </a:p>
                    <a:p>
                      <a:pPr algn="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А. Твардовский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Листопад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Листопад, листопад,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Листья жёлтые летят.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Жёлтый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клён.жёлтый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бук,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Жёлтый в небе солнца круг.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Жёлтый двор, жёлтый дом.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Вся земля желта кругом.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Желтизна, желтизна,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Значит осень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– не весна.</a:t>
                      </a:r>
                    </a:p>
                    <a:p>
                      <a:pPr algn="r"/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В.Вирович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00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Как обидно.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Осень длинной тонкой кистью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Перекрашивает листья.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Красный, жёлтый, золотой,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Как хорош ты, лист цветной!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 ветер щёки толстые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Надул, надул, надул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 на деревья мокрые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Подул, подул,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одул.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Красный, жёлтый, золотой,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Облетел весь лист цветной.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Как обидно, как обидно: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Листьев нет – лишь ветки видно.</a:t>
                      </a:r>
                    </a:p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 Михайлова.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Осень.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Осень. Осыпается весь наш бедный сад.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Листья пожелтелые по ветру летят.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Лишь в дали красуются, там, на дне долин,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Кисти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ярко-красные вянущих рябин.</a:t>
                      </a:r>
                    </a:p>
                    <a:p>
                      <a:pPr algn="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А. Толстой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785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1714</Words>
  <Application>Microsoft Office PowerPoint</Application>
  <PresentationFormat>Экран (4:3)</PresentationFormat>
  <Paragraphs>354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cp:lastPrinted>2016-06-25T13:47:07Z</cp:lastPrinted>
  <dcterms:created xsi:type="dcterms:W3CDTF">2016-06-24T17:42:54Z</dcterms:created>
  <dcterms:modified xsi:type="dcterms:W3CDTF">2016-06-25T14:13:41Z</dcterms:modified>
</cp:coreProperties>
</file>