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67" r:id="rId5"/>
    <p:sldId id="258" r:id="rId6"/>
    <p:sldId id="268" r:id="rId7"/>
    <p:sldId id="269" r:id="rId8"/>
    <p:sldId id="270" r:id="rId9"/>
    <p:sldId id="271" r:id="rId10"/>
    <p:sldId id="265" r:id="rId11"/>
    <p:sldId id="262" r:id="rId12"/>
    <p:sldId id="261" r:id="rId13"/>
    <p:sldId id="272" r:id="rId14"/>
    <p:sldId id="266" r:id="rId15"/>
    <p:sldId id="263" r:id="rId16"/>
    <p:sldId id="260" r:id="rId17"/>
    <p:sldId id="264" r:id="rId18"/>
    <p:sldId id="259" r:id="rId19"/>
    <p:sldId id="273" r:id="rId2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97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4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6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417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8867" y="7490365"/>
            <a:ext cx="5537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42464" y="1355989"/>
            <a:ext cx="5384800" cy="6442191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42950" y="1346202"/>
            <a:ext cx="5384800" cy="6442191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577142" y="936093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5726221" y="116498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2" y="2393248"/>
            <a:ext cx="4292601" cy="2437453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982163"/>
            <a:ext cx="4284134" cy="203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78007" y="7143458"/>
            <a:ext cx="910366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533" y="7143458"/>
            <a:ext cx="3776134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0449" y="7143458"/>
            <a:ext cx="415517" cy="486833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734" y="2985907"/>
            <a:ext cx="4690533" cy="1816100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202" y="4967114"/>
            <a:ext cx="4673600" cy="17460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73836" y="2828543"/>
            <a:ext cx="2400300" cy="4803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97580" y="2825751"/>
            <a:ext cx="2400300" cy="480694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8403" y="2829749"/>
            <a:ext cx="2204641" cy="109361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3002" y="2829748"/>
            <a:ext cx="2208276" cy="109728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73836" y="3925824"/>
            <a:ext cx="2420874" cy="3706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483863" y="3926417"/>
            <a:ext cx="2420874" cy="37063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474134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3353562" y="80467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562356" y="768096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1" y="391937"/>
            <a:ext cx="425873" cy="757107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31732" y="2693392"/>
            <a:ext cx="2298620" cy="200404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3640718" y="1534659"/>
            <a:ext cx="2265594" cy="616731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1094" y="4831664"/>
            <a:ext cx="2286668" cy="2800533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6275" y="7847565"/>
            <a:ext cx="910366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17" y="7772350"/>
            <a:ext cx="264195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67986" y="7862617"/>
            <a:ext cx="415517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865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474134" y="8077384"/>
            <a:ext cx="5791201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561903" y="769157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558795" y="767692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3351654" y="806884"/>
            <a:ext cx="2841706" cy="7629728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3348576" y="805227"/>
            <a:ext cx="2841706" cy="7629728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778331" y="391937"/>
            <a:ext cx="425873" cy="757107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4544381" y="609571"/>
            <a:ext cx="755904" cy="4251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829818" y="2694432"/>
            <a:ext cx="2297430" cy="199948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3673963" y="1609696"/>
            <a:ext cx="2185397" cy="605254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864108" y="4828032"/>
            <a:ext cx="2283714" cy="280416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4759452" y="7851652"/>
            <a:ext cx="910366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685927" y="7774718"/>
            <a:ext cx="2489282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5671568" y="7866704"/>
            <a:ext cx="415517" cy="48683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1" y="1234256"/>
            <a:ext cx="1073150" cy="635188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3666" y="1475085"/>
            <a:ext cx="3884084" cy="587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0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353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921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1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1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0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9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60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459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8" y="364069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469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03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872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6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6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6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6858000" cy="9144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471489" y="8092440"/>
            <a:ext cx="5940743" cy="71628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8640" y="767080"/>
            <a:ext cx="5772150" cy="7620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8640" y="768096"/>
            <a:ext cx="5772150" cy="7620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407807" y="364121"/>
            <a:ext cx="425873" cy="757107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5920955" y="562905"/>
            <a:ext cx="755904" cy="425196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1267" y="1090112"/>
            <a:ext cx="5223934" cy="160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825677"/>
            <a:ext cx="4647304" cy="480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0941" y="7745538"/>
            <a:ext cx="910366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14.10.2015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2" y="7745538"/>
            <a:ext cx="415514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52653" y="7745538"/>
            <a:ext cx="4155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4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gif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7.png"/><Relationship Id="rId7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4518" y="5547013"/>
            <a:ext cx="5829300" cy="1960033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Старшая логопедическая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996952" y="7308304"/>
            <a:ext cx="3576464" cy="1172817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Воспитатель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Звенигородская </a:t>
            </a:r>
            <a:r>
              <a:rPr lang="ru-RU" b="1" dirty="0">
                <a:solidFill>
                  <a:schemeClr val="tx1"/>
                </a:solidFill>
              </a:rPr>
              <a:t>Н</a:t>
            </a:r>
            <a:r>
              <a:rPr lang="ru-RU" b="1" dirty="0" smtClean="0">
                <a:solidFill>
                  <a:schemeClr val="tx1"/>
                </a:solidFill>
              </a:rPr>
              <a:t>аталья Евгеньевна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864" y="2627784"/>
            <a:ext cx="2676640" cy="33458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4744" y="1187624"/>
            <a:ext cx="4680520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5956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Группа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«Ягодки»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46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7" y="170383"/>
            <a:ext cx="2539683" cy="25396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211960"/>
            <a:ext cx="6330123" cy="4747592"/>
          </a:xfrm>
          <a:prstGeom prst="rect">
            <a:avLst/>
          </a:prstGeom>
        </p:spPr>
      </p:pic>
      <p:sp>
        <p:nvSpPr>
          <p:cNvPr id="4" name="Вертикальный свиток 3"/>
          <p:cNvSpPr/>
          <p:nvPr/>
        </p:nvSpPr>
        <p:spPr>
          <a:xfrm>
            <a:off x="260648" y="170383"/>
            <a:ext cx="4320480" cy="375354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Книжки нам пока читают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Воспитатели для нас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Ежедневно наступает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Чтенья книг желанный час!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Мы героев сказок любим,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Книжки очень бережём!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И читать их сами будем</a:t>
            </a:r>
          </a:p>
          <a:p>
            <a:pPr algn="ctr"/>
            <a:r>
              <a:rPr lang="ru-RU" sz="2000" b="1" i="1" dirty="0" smtClean="0">
                <a:solidFill>
                  <a:srgbClr val="0070C0"/>
                </a:solidFill>
              </a:rPr>
              <a:t>Только малость подрастём!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78" y="3156081"/>
            <a:ext cx="2037229" cy="203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1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4067944"/>
            <a:ext cx="6450136" cy="4837602"/>
          </a:xfrm>
          <a:prstGeom prst="rect">
            <a:avLst/>
          </a:prstGeom>
        </p:spPr>
      </p:pic>
      <p:sp>
        <p:nvSpPr>
          <p:cNvPr id="3" name="Вертикальный свиток 2"/>
          <p:cNvSpPr/>
          <p:nvPr/>
        </p:nvSpPr>
        <p:spPr>
          <a:xfrm>
            <a:off x="188640" y="170383"/>
            <a:ext cx="4896544" cy="3537521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«В мире есть не только нужное, полезное, но и красивое. Мир, окружающий ребёнка, это, прежде всего, мир природы с безграничным богатством явлений, с неисчерпаемой красотой».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В. А. Сухомлинский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7" y="170383"/>
            <a:ext cx="2539683" cy="25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44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2" b="2874"/>
          <a:stretch/>
        </p:blipFill>
        <p:spPr>
          <a:xfrm>
            <a:off x="376267" y="2411760"/>
            <a:ext cx="5886654" cy="64567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7" y="170383"/>
            <a:ext cx="2539683" cy="253968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218" y="323528"/>
            <a:ext cx="46128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 flip="none" rotWithShape="1">
                  <a:gsLst>
                    <a:gs pos="53000">
                      <a:schemeClr val="bg1"/>
                    </a:gs>
                    <a:gs pos="54000">
                      <a:srgbClr val="0070C0"/>
                    </a:gs>
                    <a:gs pos="70000">
                      <a:srgbClr val="0070C0"/>
                    </a:gs>
                    <a:gs pos="71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патриоты</a:t>
            </a:r>
          </a:p>
          <a:p>
            <a:pPr algn="ctr"/>
            <a:r>
              <a:rPr lang="ru-RU" sz="5400" b="1" cap="none" spc="0" dirty="0" smtClean="0">
                <a:ln w="11430"/>
                <a:gradFill flip="none" rotWithShape="1">
                  <a:gsLst>
                    <a:gs pos="53000">
                      <a:schemeClr val="bg1"/>
                    </a:gs>
                    <a:gs pos="54000">
                      <a:srgbClr val="0070C0"/>
                    </a:gs>
                    <a:gs pos="70000">
                      <a:srgbClr val="0070C0"/>
                    </a:gs>
                    <a:gs pos="71000">
                      <a:srgbClr val="FF0000"/>
                    </a:gs>
                    <a:gs pos="100000">
                      <a:srgbClr val="FF0000"/>
                    </a:gs>
                  </a:gsLst>
                  <a:lin ang="5400000" scaled="0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своей Родины</a:t>
            </a:r>
            <a:endParaRPr lang="ru-RU" sz="5400" b="1" cap="none" spc="0" dirty="0">
              <a:ln w="11430"/>
              <a:gradFill flip="none" rotWithShape="1">
                <a:gsLst>
                  <a:gs pos="53000">
                    <a:schemeClr val="bg1"/>
                  </a:gs>
                  <a:gs pos="54000">
                    <a:srgbClr val="0070C0"/>
                  </a:gs>
                  <a:gs pos="70000">
                    <a:srgbClr val="0070C0"/>
                  </a:gs>
                  <a:gs pos="71000">
                    <a:srgbClr val="FF0000"/>
                  </a:gs>
                  <a:gs pos="100000">
                    <a:srgbClr val="FF0000"/>
                  </a:gs>
                </a:gsLst>
                <a:lin ang="5400000" scaled="0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12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7" y="170383"/>
            <a:ext cx="2539683" cy="25396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4211960"/>
            <a:ext cx="6138101" cy="46035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0" y="4211960"/>
            <a:ext cx="6138101" cy="46035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9" y="4220073"/>
            <a:ext cx="6134857" cy="46011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0" y="4220073"/>
            <a:ext cx="6134856" cy="46011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88640" y="170383"/>
            <a:ext cx="4320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Я пекла, варила,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Кукол накормила.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Куклы меня слушали,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Быстренько все скушали:</a:t>
            </a:r>
          </a:p>
          <a:p>
            <a:endParaRPr lang="ru-RU" sz="2400" b="1" dirty="0">
              <a:solidFill>
                <a:srgbClr val="C00000"/>
              </a:solidFill>
            </a:endParaRPr>
          </a:p>
          <a:p>
            <a:r>
              <a:rPr lang="ru-RU" sz="2400" b="1" dirty="0">
                <a:solidFill>
                  <a:srgbClr val="C00000"/>
                </a:solidFill>
              </a:rPr>
              <a:t>И суп из цветочков,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И пирог из песочка,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И котлеты из глины,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 И компот из рябины.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2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28" y="491548"/>
            <a:ext cx="4813381" cy="641784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96" y="491548"/>
            <a:ext cx="4813380" cy="64178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7" y="170383"/>
            <a:ext cx="2539683" cy="2539683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3537247" y="7055875"/>
            <a:ext cx="3108516" cy="1872208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Очень мы театры любим,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Круглый год мы с ними дружим.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252533" y="7068045"/>
            <a:ext cx="3096344" cy="1883461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У нас так много инструментов: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Свирель, гитара, ксилофон. Труба, гармошка, бубны, флейты и даже есть аккордеон!</a:t>
            </a:r>
            <a:endParaRPr lang="ru-RU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7" y="170383"/>
            <a:ext cx="4520413" cy="60272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7" y="173223"/>
            <a:ext cx="4520413" cy="60272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7" y="170383"/>
            <a:ext cx="2539683" cy="2539683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404664" y="6200440"/>
            <a:ext cx="5976664" cy="269204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Приходите на часок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 наш спортивный уголок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Упражнения с друзьями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 Выполняйте вместе с нами</a:t>
            </a:r>
            <a:r>
              <a:rPr lang="ru-RU" sz="2800" b="1" dirty="0" smtClean="0">
                <a:solidFill>
                  <a:srgbClr val="7030A0"/>
                </a:solidFill>
              </a:rPr>
              <a:t>!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8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7" y="170383"/>
            <a:ext cx="2539683" cy="2539683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332656" y="0"/>
            <a:ext cx="3837317" cy="31683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Здесь учимся строить, соображать, </a:t>
            </a:r>
          </a:p>
          <a:p>
            <a:pPr algn="ctr"/>
            <a:r>
              <a:rPr lang="ru-RU" sz="2400" b="1" i="1" dirty="0">
                <a:solidFill>
                  <a:srgbClr val="7030A0"/>
                </a:solidFill>
              </a:rPr>
              <a:t>Логически думать, ум развивать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56" y="4139952"/>
            <a:ext cx="6048672" cy="45365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0" y="4139952"/>
            <a:ext cx="6048672" cy="45365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70" y="4153338"/>
            <a:ext cx="6026158" cy="451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07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3" y="170383"/>
            <a:ext cx="3501008" cy="350100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0648" y="220890"/>
            <a:ext cx="40576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Много правил есть на свете,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Их должны запомнить дети!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В спички лучше не играть!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Дверь чужим не открывать!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Осторожность в гололед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От ушибов сбережет!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Для чего в саду забор,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На дороге светофор?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И, чтоб не было беды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Не шалите у воды!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Не бери без спросу нож!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И запомни, где живешь!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Про пожар, что нужно знать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И кого на помощь звать? 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Ноль один, ноль два, ноль три</a:t>
            </a:r>
          </a:p>
          <a:p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 Ты запомни! И звони!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8" y="4745205"/>
            <a:ext cx="5616624" cy="42124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9" y="4745205"/>
            <a:ext cx="5616624" cy="421246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2" y="4732021"/>
            <a:ext cx="5634203" cy="42256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08" y="4732021"/>
            <a:ext cx="5634203" cy="422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3" y="170383"/>
            <a:ext cx="3501008" cy="3501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5" y="6588224"/>
            <a:ext cx="4762500" cy="23622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26104" y="1962671"/>
            <a:ext cx="6766193" cy="41764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737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92697" y="971601"/>
            <a:ext cx="5480050" cy="72009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Детский сад – это второй дом для детей. Для их полноценного и разностороннего развития необходима специально организованная среда для игр и отдыха, для НОД  и разнообразной, доступной возрасту деятельности.</a:t>
            </a:r>
            <a:br>
              <a:rPr lang="ru-RU" dirty="0"/>
            </a:br>
            <a:r>
              <a:rPr lang="ru-RU" dirty="0"/>
              <a:t>Правильно организованная предметно-развивающая  среда помогает воспитателю обеспечить гармоничное развитие ребёнка, создать эмоционально-положительную атмосферу в группе.</a:t>
            </a:r>
            <a:br>
              <a:rPr lang="ru-RU" dirty="0"/>
            </a:br>
            <a:r>
              <a:rPr lang="ru-RU" dirty="0"/>
              <a:t>Всё игровое пространство доступно детям: игрушки, дидактические материалы, игры.</a:t>
            </a:r>
            <a:br>
              <a:rPr lang="ru-RU" dirty="0"/>
            </a:br>
            <a:r>
              <a:rPr lang="ru-RU" dirty="0"/>
              <a:t>Среда создана так, что просматривается всё пространство группы, и воспитатель имеет возможность наблюдать за ребёнком в процессе его деятельности.</a:t>
            </a:r>
            <a:br>
              <a:rPr lang="ru-RU" dirty="0"/>
            </a:br>
            <a:r>
              <a:rPr lang="ru-RU" dirty="0"/>
              <a:t>Ребёнок должен чувствовать себя хорошо. Как в физиологическом, так и в психологическом плане, а для этого нужна особая атмосфера. В создании такой атмосферы огромную роль играют все помещения: цветовой и пространственный дизайн.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00" y="-170083"/>
            <a:ext cx="1800200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7668345"/>
            <a:ext cx="1471554" cy="13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6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92697" y="971601"/>
            <a:ext cx="5480050" cy="72009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В детский сад детишки 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С радостью всегда идут, 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И девчонки, и мальчишки, 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Очень нравится им тут! </a:t>
            </a:r>
          </a:p>
          <a:p>
            <a:pPr marL="0" indent="0" algn="ctr">
              <a:buNone/>
            </a:pPr>
            <a:endParaRPr lang="ru-RU" sz="2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В детском саду у нас 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Очень интересно! 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Хотим мы провести для Вас 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Экскурсию все вместе. </a:t>
            </a:r>
          </a:p>
          <a:p>
            <a:pPr marL="0" indent="0" algn="ctr">
              <a:buNone/>
            </a:pPr>
            <a:endParaRPr lang="ru-RU" sz="2800" b="1" i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Мы двери в сказку открываем, </a:t>
            </a: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И в нашу группу приглашаем!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800" y="-170083"/>
            <a:ext cx="1800200" cy="1800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1" y="7668345"/>
            <a:ext cx="1471554" cy="136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82" y="193800"/>
            <a:ext cx="4464496" cy="59526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26" y="190030"/>
            <a:ext cx="4405554" cy="5874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3" y="170383"/>
            <a:ext cx="4435025" cy="5913367"/>
          </a:xfrm>
          <a:prstGeom prst="rect">
            <a:avLst/>
          </a:prstGeom>
        </p:spPr>
      </p:pic>
      <p:sp>
        <p:nvSpPr>
          <p:cNvPr id="8" name="Горизонтальный свиток 7"/>
          <p:cNvSpPr/>
          <p:nvPr/>
        </p:nvSpPr>
        <p:spPr>
          <a:xfrm>
            <a:off x="2276872" y="6187217"/>
            <a:ext cx="4392488" cy="2925546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 раздевалке шкафчики. </a:t>
            </a:r>
          </a:p>
          <a:p>
            <a:pPr algn="ctr"/>
            <a:r>
              <a:rPr lang="ru-RU" dirty="0"/>
              <a:t>В них пальто и шарфики, </a:t>
            </a:r>
          </a:p>
          <a:p>
            <a:pPr algn="ctr"/>
            <a:r>
              <a:rPr lang="ru-RU" dirty="0"/>
              <a:t>Туфли, шапочки, ботинки, </a:t>
            </a:r>
          </a:p>
          <a:p>
            <a:pPr algn="ctr"/>
            <a:r>
              <a:rPr lang="ru-RU" dirty="0"/>
              <a:t>А на шкафчиках картинки: </a:t>
            </a:r>
          </a:p>
          <a:p>
            <a:pPr algn="ctr"/>
            <a:r>
              <a:rPr lang="ru-RU" dirty="0"/>
              <a:t>Знаю я зачем картинки! </a:t>
            </a:r>
          </a:p>
          <a:p>
            <a:pPr algn="ctr"/>
            <a:r>
              <a:rPr lang="ru-RU" dirty="0"/>
              <a:t>Чтоб не путали ботинки, </a:t>
            </a:r>
          </a:p>
          <a:p>
            <a:pPr algn="ctr"/>
            <a:r>
              <a:rPr lang="ru-RU" dirty="0"/>
              <a:t>Туфли, шапочки, пальтишки </a:t>
            </a:r>
          </a:p>
          <a:p>
            <a:pPr algn="ctr"/>
            <a:r>
              <a:rPr lang="ru-RU" dirty="0"/>
              <a:t>Вани, Маши и Иришки.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" y="6636402"/>
            <a:ext cx="3024336" cy="21654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7" y="170383"/>
            <a:ext cx="2539683" cy="25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3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3919466"/>
            <a:ext cx="6498141" cy="487360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188640" y="170383"/>
            <a:ext cx="4608512" cy="3312369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Мы приглашаем </a:t>
            </a:r>
            <a:r>
              <a:rPr lang="ru-RU" sz="2000" b="1" i="1" dirty="0">
                <a:solidFill>
                  <a:srgbClr val="7030A0"/>
                </a:solidFill>
              </a:rPr>
              <a:t>вас на выставку работ,</a:t>
            </a:r>
          </a:p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Что были </a:t>
            </a:r>
            <a:r>
              <a:rPr lang="ru-RU" sz="2000" b="1" i="1" dirty="0" smtClean="0">
                <a:solidFill>
                  <a:srgbClr val="7030A0"/>
                </a:solidFill>
              </a:rPr>
              <a:t>созданы руками ваших чад!</a:t>
            </a:r>
            <a:endParaRPr lang="ru-RU" sz="2000" b="1" i="1" dirty="0">
              <a:solidFill>
                <a:srgbClr val="7030A0"/>
              </a:solidFill>
            </a:endParaRPr>
          </a:p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Немало сил здесь вложено, хлопот.</a:t>
            </a:r>
          </a:p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Вы в этом убедитесь вскоре сами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7" y="170383"/>
            <a:ext cx="2539683" cy="253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85" y="170383"/>
            <a:ext cx="3482415" cy="348241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144009"/>
            <a:ext cx="6240693" cy="46805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144009"/>
            <a:ext cx="6240693" cy="4680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4183563"/>
            <a:ext cx="6229875" cy="46724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69" y="4144008"/>
            <a:ext cx="6221153" cy="46658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4" y="4183563"/>
            <a:ext cx="6187955" cy="46409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3" y="4144009"/>
            <a:ext cx="6282613" cy="471196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6204" y="262159"/>
            <a:ext cx="3429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В понедельник в детский сад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Просыпаюсь рано.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День занятий у ребят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Интересный самый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Математика. C утра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Складывает дружно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Громким хором детвора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Яблоки и груши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  <a:p>
            <a:r>
              <a:rPr lang="ru-RU" b="1" i="1" dirty="0">
                <a:solidFill>
                  <a:srgbClr val="7030A0"/>
                </a:solidFill>
              </a:rPr>
              <a:t>После сна опять дела: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Лепка, рисованье.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День прошел, домой пора.</a:t>
            </a:r>
          </a:p>
          <a:p>
            <a:r>
              <a:rPr lang="ru-RU" b="1" i="1" dirty="0">
                <a:solidFill>
                  <a:srgbClr val="7030A0"/>
                </a:solidFill>
              </a:rPr>
              <a:t>Садик, до свиданья!</a:t>
            </a:r>
          </a:p>
        </p:txBody>
      </p:sp>
    </p:spTree>
    <p:extLst>
      <p:ext uri="{BB962C8B-B14F-4D97-AF65-F5344CB8AC3E}">
        <p14:creationId xmlns:p14="http://schemas.microsoft.com/office/powerpoint/2010/main" val="9961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7" y="170383"/>
            <a:ext cx="2539683" cy="253968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055" y="5402980"/>
            <a:ext cx="4704523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3" y="170383"/>
            <a:ext cx="3456384" cy="4608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1" y="5426638"/>
            <a:ext cx="4727952" cy="35459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770" y="5397621"/>
            <a:ext cx="4709121" cy="353184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200" y="5386905"/>
            <a:ext cx="4704523" cy="352839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830717" y="2961106"/>
            <a:ext cx="29396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Вот здесь у зеркала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сижу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И внимательно гляжу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И стараюсь изучить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b="1" i="1" dirty="0">
                <a:solidFill>
                  <a:schemeClr val="accent3">
                    <a:lumMod val="50000"/>
                  </a:schemeClr>
                </a:solidFill>
              </a:rPr>
              <a:t>Как каждый звук произносить.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" y="5402980"/>
            <a:ext cx="19267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Любим мы сюда ходить</a:t>
            </a:r>
            <a:r>
              <a:rPr lang="ru-RU" b="1" i="1" dirty="0" smtClean="0">
                <a:solidFill>
                  <a:srgbClr val="7030A0"/>
                </a:solidFill>
              </a:rPr>
              <a:t>,</a:t>
            </a:r>
            <a:endParaRPr lang="ru-RU" b="1" i="1" dirty="0">
              <a:solidFill>
                <a:srgbClr val="7030A0"/>
              </a:solidFill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Буквы разные учить</a:t>
            </a:r>
            <a:r>
              <a:rPr lang="ru-RU" b="1" i="1" dirty="0" smtClean="0">
                <a:solidFill>
                  <a:srgbClr val="7030A0"/>
                </a:solidFill>
              </a:rPr>
              <a:t>.</a:t>
            </a:r>
            <a:endParaRPr lang="ru-RU" b="1" i="1" dirty="0">
              <a:solidFill>
                <a:srgbClr val="7030A0"/>
              </a:solidFill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Язычок тренировать, </a:t>
            </a: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С пальчиками </a:t>
            </a:r>
            <a:r>
              <a:rPr lang="ru-RU" b="1" i="1" dirty="0" smtClean="0">
                <a:solidFill>
                  <a:srgbClr val="7030A0"/>
                </a:solidFill>
              </a:rPr>
              <a:t>поиграть</a:t>
            </a:r>
          </a:p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Речь </a:t>
            </a:r>
            <a:r>
              <a:rPr lang="ru-RU" b="1" i="1" dirty="0">
                <a:solidFill>
                  <a:srgbClr val="7030A0"/>
                </a:solidFill>
              </a:rPr>
              <a:t>свою здесь </a:t>
            </a:r>
            <a:r>
              <a:rPr lang="ru-RU" b="1" i="1" dirty="0" smtClean="0">
                <a:solidFill>
                  <a:srgbClr val="7030A0"/>
                </a:solidFill>
              </a:rPr>
              <a:t>исправляем</a:t>
            </a:r>
            <a:endParaRPr lang="ru-RU" b="1" i="1" dirty="0">
              <a:solidFill>
                <a:srgbClr val="7030A0"/>
              </a:solidFill>
            </a:endParaRPr>
          </a:p>
          <a:p>
            <a:pPr algn="ctr"/>
            <a:r>
              <a:rPr lang="ru-RU" b="1" i="1" dirty="0">
                <a:solidFill>
                  <a:srgbClr val="7030A0"/>
                </a:solidFill>
              </a:rPr>
              <a:t>Звуки часто повторяем.</a:t>
            </a:r>
          </a:p>
        </p:txBody>
      </p:sp>
    </p:spTree>
    <p:extLst>
      <p:ext uri="{BB962C8B-B14F-4D97-AF65-F5344CB8AC3E}">
        <p14:creationId xmlns:p14="http://schemas.microsoft.com/office/powerpoint/2010/main" val="263495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400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7" y="170383"/>
            <a:ext cx="2539683" cy="25396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0" y="249214"/>
            <a:ext cx="3451225" cy="460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19"/>
          <a:stretch/>
        </p:blipFill>
        <p:spPr>
          <a:xfrm>
            <a:off x="2135670" y="5571052"/>
            <a:ext cx="4365294" cy="3225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70" y="5571052"/>
            <a:ext cx="4433651" cy="3325238"/>
          </a:xfrm>
          <a:prstGeom prst="rect">
            <a:avLst/>
          </a:prstGeom>
        </p:spPr>
      </p:pic>
      <p:sp>
        <p:nvSpPr>
          <p:cNvPr id="5" name="Вертикальный свиток 4"/>
          <p:cNvSpPr/>
          <p:nvPr/>
        </p:nvSpPr>
        <p:spPr>
          <a:xfrm>
            <a:off x="146830" y="5521286"/>
            <a:ext cx="1988840" cy="3325238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Я один играл в футбол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И забил в ворота гол!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Только радовался зря – 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Нет в воротах </a:t>
            </a:r>
            <a:r>
              <a:rPr lang="ru-RU" b="1" i="1" dirty="0" err="1" smtClean="0">
                <a:solidFill>
                  <a:srgbClr val="FF0000"/>
                </a:solidFill>
              </a:rPr>
              <a:t>враторя</a:t>
            </a:r>
            <a:r>
              <a:rPr lang="ru-RU" b="1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015069" y="2550295"/>
            <a:ext cx="2569416" cy="2510007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Вихрь из листьев разноцветных</a:t>
            </a:r>
          </a:p>
          <a:p>
            <a:pPr algn="ctr"/>
            <a:r>
              <a:rPr lang="ru-RU" sz="2000" b="1" i="1" dirty="0" smtClean="0">
                <a:solidFill>
                  <a:srgbClr val="FF0000"/>
                </a:solidFill>
              </a:rPr>
              <a:t>Закружился над планетой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32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52" y="420890"/>
            <a:ext cx="5076564" cy="676875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317" y="170383"/>
            <a:ext cx="2539683" cy="2539683"/>
          </a:xfrm>
          <a:prstGeom prst="rect">
            <a:avLst/>
          </a:prstGeom>
        </p:spPr>
      </p:pic>
      <p:sp>
        <p:nvSpPr>
          <p:cNvPr id="4" name="Горизонтальный свиток 3"/>
          <p:cNvSpPr/>
          <p:nvPr/>
        </p:nvSpPr>
        <p:spPr>
          <a:xfrm>
            <a:off x="476672" y="7212360"/>
            <a:ext cx="5832648" cy="1752127"/>
          </a:xfrm>
          <a:prstGeom prst="horizontalScroll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И в десять лет, и в семь, и в пять </a:t>
            </a:r>
          </a:p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Все дети любят рисовать. </a:t>
            </a:r>
          </a:p>
          <a:p>
            <a:pPr algn="ctr"/>
            <a:r>
              <a:rPr lang="ru-RU" sz="2000" b="1" i="1" dirty="0">
                <a:solidFill>
                  <a:srgbClr val="7030A0"/>
                </a:solidFill>
              </a:rPr>
              <a:t>И каждый смело </a:t>
            </a:r>
            <a:r>
              <a:rPr lang="ru-RU" sz="2000" b="1" i="1" dirty="0" smtClean="0">
                <a:solidFill>
                  <a:srgbClr val="7030A0"/>
                </a:solidFill>
              </a:rPr>
              <a:t>нарисует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 </a:t>
            </a:r>
            <a:r>
              <a:rPr lang="ru-RU" sz="2000" b="1" i="1" dirty="0">
                <a:solidFill>
                  <a:srgbClr val="7030A0"/>
                </a:solidFill>
              </a:rPr>
              <a:t>Всё, </a:t>
            </a:r>
            <a:r>
              <a:rPr lang="ru-RU" sz="2000" b="1" i="1" dirty="0" smtClean="0">
                <a:solidFill>
                  <a:srgbClr val="7030A0"/>
                </a:solidFill>
              </a:rPr>
              <a:t>что </a:t>
            </a:r>
            <a:r>
              <a:rPr lang="ru-RU" sz="2000" b="1" i="1" dirty="0">
                <a:solidFill>
                  <a:srgbClr val="7030A0"/>
                </a:solidFill>
              </a:rPr>
              <a:t>его интересует.</a:t>
            </a:r>
          </a:p>
        </p:txBody>
      </p:sp>
    </p:spTree>
    <p:extLst>
      <p:ext uri="{BB962C8B-B14F-4D97-AF65-F5344CB8AC3E}">
        <p14:creationId xmlns:p14="http://schemas.microsoft.com/office/powerpoint/2010/main" val="31726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596</Words>
  <Application>Microsoft Office PowerPoint</Application>
  <PresentationFormat>Экран (4:3)</PresentationFormat>
  <Paragraphs>112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Кнопка</vt:lpstr>
      <vt:lpstr>Старшая логопедическая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Старшая логопедическая</dc:title>
  <dc:creator>user</dc:creator>
  <cp:lastModifiedBy>user</cp:lastModifiedBy>
  <cp:revision>19</cp:revision>
  <dcterms:created xsi:type="dcterms:W3CDTF">2015-09-20T16:55:04Z</dcterms:created>
  <dcterms:modified xsi:type="dcterms:W3CDTF">2015-10-14T16:41:41Z</dcterms:modified>
</cp:coreProperties>
</file>