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92" r:id="rId2"/>
    <p:sldMasterId id="2147483700" r:id="rId3"/>
  </p:sldMasterIdLst>
  <p:sldIdLst>
    <p:sldId id="256" r:id="rId4"/>
    <p:sldId id="266" r:id="rId5"/>
    <p:sldId id="293" r:id="rId6"/>
    <p:sldId id="260" r:id="rId7"/>
    <p:sldId id="295" r:id="rId8"/>
    <p:sldId id="296" r:id="rId9"/>
    <p:sldId id="297" r:id="rId10"/>
    <p:sldId id="298" r:id="rId11"/>
    <p:sldId id="299" r:id="rId12"/>
    <p:sldId id="261" r:id="rId13"/>
    <p:sldId id="300" r:id="rId14"/>
    <p:sldId id="310" r:id="rId15"/>
    <p:sldId id="304" r:id="rId16"/>
    <p:sldId id="305" r:id="rId17"/>
    <p:sldId id="311" r:id="rId18"/>
    <p:sldId id="308" r:id="rId19"/>
    <p:sldId id="314" r:id="rId20"/>
    <p:sldId id="307" r:id="rId21"/>
    <p:sldId id="306" r:id="rId22"/>
    <p:sldId id="313" r:id="rId23"/>
    <p:sldId id="309" r:id="rId24"/>
    <p:sldId id="315" r:id="rId25"/>
    <p:sldId id="280" r:id="rId26"/>
    <p:sldId id="318" r:id="rId27"/>
    <p:sldId id="281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0066FF"/>
    <a:srgbClr val="CC9900"/>
    <a:srgbClr val="6600CC"/>
    <a:srgbClr val="660033"/>
    <a:srgbClr val="CCCC00"/>
    <a:srgbClr val="CC6600"/>
    <a:srgbClr val="9900FF"/>
    <a:srgbClr val="0066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108" autoAdjust="0"/>
  </p:normalViewPr>
  <p:slideViewPr>
    <p:cSldViewPr>
      <p:cViewPr varScale="1">
        <p:scale>
          <a:sx n="64" d="100"/>
          <a:sy n="64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sz="1800">
              <a:latin typeface="Arial" charset="0"/>
            </a:endParaRP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E6887-9E9F-42F3-8C15-F72538693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547767"/>
      </p:ext>
    </p:extLst>
  </p:cSld>
  <p:clrMapOvr>
    <a:masterClrMapping/>
  </p:clrMapOvr>
  <p:transition spd="slow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307A5-98F9-41B1-96EC-BCB3700041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312606"/>
      </p:ext>
    </p:extLst>
  </p:cSld>
  <p:clrMapOvr>
    <a:masterClrMapping/>
  </p:clrMapOvr>
  <p:transition spd="slow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4A857-9474-40EF-8D6A-EBEAC4CB3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223752"/>
      </p:ext>
    </p:extLst>
  </p:cSld>
  <p:clrMapOvr>
    <a:masterClrMapping/>
  </p:clrMapOvr>
  <p:transition spd="slow">
    <p:wheel spokes="8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4791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4792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56610-03B3-40A7-AB8A-72D1E9E75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535620"/>
      </p:ext>
    </p:extLst>
  </p:cSld>
  <p:clrMapOvr>
    <a:masterClrMapping/>
  </p:clrMapOvr>
  <p:transition spd="slow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F64D1-DE8F-4655-9360-CF85332BF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07487"/>
      </p:ext>
    </p:extLst>
  </p:cSld>
  <p:clrMapOvr>
    <a:masterClrMapping/>
  </p:clrMapOvr>
  <p:transition spd="slow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D95C7-F633-430C-ABB4-6ED5F52A6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93311"/>
      </p:ext>
    </p:extLst>
  </p:cSld>
  <p:clrMapOvr>
    <a:masterClrMapping/>
  </p:clrMapOvr>
  <p:transition spd="slow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5AB28-647D-410F-B7F1-CD4E11539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079534"/>
      </p:ext>
    </p:extLst>
  </p:cSld>
  <p:clrMapOvr>
    <a:masterClrMapping/>
  </p:clrMapOvr>
  <p:transition spd="slow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B898D-4E0F-4A3C-970E-2D137AE699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678886"/>
      </p:ext>
    </p:extLst>
  </p:cSld>
  <p:clrMapOvr>
    <a:masterClrMapping/>
  </p:clrMapOvr>
  <p:transition spd="slow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D6F36-BD8E-45D5-8457-9AA278CB1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285351"/>
      </p:ext>
    </p:extLst>
  </p:cSld>
  <p:clrMapOvr>
    <a:masterClrMapping/>
  </p:clrMapOvr>
  <p:transition spd="slow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DC500-1DEB-44F4-B814-3A00141D7A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876951"/>
      </p:ext>
    </p:extLst>
  </p:cSld>
  <p:clrMapOvr>
    <a:masterClrMapping/>
  </p:clrMapOvr>
  <p:transition spd="slow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BF3AF-AD0A-4214-8F5F-19522D6F5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4437"/>
      </p:ext>
    </p:extLst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FF478-0B34-4225-A3EA-02501B9DF0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53983"/>
      </p:ext>
    </p:extLst>
  </p:cSld>
  <p:clrMapOvr>
    <a:masterClrMapping/>
  </p:clrMapOvr>
  <p:transition spd="slow">
    <p:wheel spokes="8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88300-E491-4DA3-8360-3EB7861E1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203415"/>
      </p:ext>
    </p:extLst>
  </p:cSld>
  <p:clrMapOvr>
    <a:masterClrMapping/>
  </p:clrMapOvr>
  <p:transition spd="slow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7888B-D2C7-471F-8C2F-85608D13BA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733148"/>
      </p:ext>
    </p:extLst>
  </p:cSld>
  <p:clrMapOvr>
    <a:masterClrMapping/>
  </p:clrMapOvr>
  <p:transition spd="slow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6F0EE-C6E8-4081-B3AD-467032F21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703206"/>
      </p:ext>
    </p:extLst>
  </p:cSld>
  <p:clrMapOvr>
    <a:masterClrMapping/>
  </p:clrMapOvr>
  <p:transition spd="slow"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1" lang="ru-RU" sz="1800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1" lang="ru-RU" sz="1800"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1800">
                <a:latin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4944" y="-3"/>
              <a:ext cx="816" cy="3978"/>
              <a:chOff x="4944" y="-3"/>
              <a:chExt cx="816" cy="3978"/>
            </a:xfrm>
          </p:grpSpPr>
          <p:grpSp>
            <p:nvGrpSpPr>
              <p:cNvPr id="20" name="Group 7"/>
              <p:cNvGrpSpPr>
                <a:grpSpLocks/>
              </p:cNvGrpSpPr>
              <p:nvPr userDrawn="1"/>
            </p:nvGrpSpPr>
            <p:grpSpPr bwMode="auto">
              <a:xfrm>
                <a:off x="5280" y="-3"/>
                <a:ext cx="480" cy="1434"/>
                <a:chOff x="5280" y="-3"/>
                <a:chExt cx="480" cy="1434"/>
              </a:xfrm>
            </p:grpSpPr>
            <p:grpSp>
              <p:nvGrpSpPr>
                <p:cNvPr id="41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8" y="-4"/>
                  <a:ext cx="174" cy="176"/>
                  <a:chOff x="1697" y="323"/>
                  <a:chExt cx="1690" cy="2560"/>
                </a:xfrm>
              </p:grpSpPr>
              <p:grpSp>
                <p:nvGrpSpPr>
                  <p:cNvPr id="50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97" y="323"/>
                    <a:ext cx="1690" cy="2560"/>
                    <a:chOff x="1697" y="323"/>
                    <a:chExt cx="1690" cy="2560"/>
                  </a:xfrm>
                </p:grpSpPr>
                <p:sp>
                  <p:nvSpPr>
                    <p:cNvPr id="57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63" y="323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58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07" y="381"/>
                      <a:ext cx="864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5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2" name="Freeform 13"/>
                  <p:cNvSpPr>
                    <a:spLocks/>
                  </p:cNvSpPr>
                  <p:nvPr/>
                </p:nvSpPr>
                <p:spPr bwMode="auto">
                  <a:xfrm>
                    <a:off x="264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3" name="Freeform 14"/>
                  <p:cNvSpPr>
                    <a:spLocks/>
                  </p:cNvSpPr>
                  <p:nvPr/>
                </p:nvSpPr>
                <p:spPr bwMode="auto">
                  <a:xfrm>
                    <a:off x="2717" y="1588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4" name="Freeform 15"/>
                  <p:cNvSpPr>
                    <a:spLocks/>
                  </p:cNvSpPr>
                  <p:nvPr/>
                </p:nvSpPr>
                <p:spPr bwMode="auto">
                  <a:xfrm>
                    <a:off x="2464" y="1923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5" name="Freeform 16"/>
                  <p:cNvSpPr>
                    <a:spLocks/>
                  </p:cNvSpPr>
                  <p:nvPr/>
                </p:nvSpPr>
                <p:spPr bwMode="auto">
                  <a:xfrm>
                    <a:off x="1911" y="1588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56" name="Freeform 17"/>
                  <p:cNvSpPr>
                    <a:spLocks/>
                  </p:cNvSpPr>
                  <p:nvPr/>
                </p:nvSpPr>
                <p:spPr bwMode="auto">
                  <a:xfrm>
                    <a:off x="2095" y="934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pic>
              <p:nvPicPr>
                <p:cNvPr id="42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5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9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1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2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2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0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9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1" lang="ru-RU" sz="1800">
                <a:latin typeface="Arial" charset="0"/>
              </a:endParaRPr>
            </a:p>
          </p:txBody>
        </p:sp>
        <p:sp>
          <p:nvSpPr>
            <p:cNvPr id="18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48537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8538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13629-7D71-4948-AC18-04951802CE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012479"/>
      </p:ext>
    </p:extLst>
  </p:cSld>
  <p:clrMapOvr>
    <a:masterClrMapping/>
  </p:clrMapOvr>
  <p:transition spd="slow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46B0A-0D90-4DF5-B031-0576B7E21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541579"/>
      </p:ext>
    </p:extLst>
  </p:cSld>
  <p:clrMapOvr>
    <a:masterClrMapping/>
  </p:clrMapOvr>
  <p:transition spd="slow" advClick="0" advTm="10000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AFAA3-8328-47F0-BABC-0BDA3EB8D9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757557"/>
      </p:ext>
    </p:extLst>
  </p:cSld>
  <p:clrMapOvr>
    <a:masterClrMapping/>
  </p:clrMapOvr>
  <p:transition spd="slow" advClick="0" advTm="10000"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E45AF-E3BD-4CCA-A09A-411C7D5E6C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219519"/>
      </p:ext>
    </p:extLst>
  </p:cSld>
  <p:clrMapOvr>
    <a:masterClrMapping/>
  </p:clrMapOvr>
  <p:transition spd="slow" advClick="0" advTm="10000"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9A436-90CE-4B74-8D3E-F6DF49297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252953"/>
      </p:ext>
    </p:extLst>
  </p:cSld>
  <p:clrMapOvr>
    <a:masterClrMapping/>
  </p:clrMapOvr>
  <p:transition spd="slow" advClick="0" advTm="10000"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4843-A061-432D-A030-CCCFC6AF4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45725"/>
      </p:ext>
    </p:extLst>
  </p:cSld>
  <p:clrMapOvr>
    <a:masterClrMapping/>
  </p:clrMapOvr>
  <p:transition spd="slow" advClick="0" advTm="10000"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64C78-0322-4CF4-9547-0E16FC048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350460"/>
      </p:ext>
    </p:extLst>
  </p:cSld>
  <p:clrMapOvr>
    <a:masterClrMapping/>
  </p:clrMapOvr>
  <p:transition spd="slow" advClick="0" advTm="10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DFFBF-12B9-4FCE-B163-60874A4B0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831008"/>
      </p:ext>
    </p:extLst>
  </p:cSld>
  <p:clrMapOvr>
    <a:masterClrMapping/>
  </p:clrMapOvr>
  <p:transition spd="slow">
    <p:wheel spokes="8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DA4E5-41F3-4634-9A4C-D959699F4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47779"/>
      </p:ext>
    </p:extLst>
  </p:cSld>
  <p:clrMapOvr>
    <a:masterClrMapping/>
  </p:clrMapOvr>
  <p:transition spd="slow" advClick="0" advTm="10000"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5CB5F-2F2B-4F8B-8BC5-EAA727356F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27904"/>
      </p:ext>
    </p:extLst>
  </p:cSld>
  <p:clrMapOvr>
    <a:masterClrMapping/>
  </p:clrMapOvr>
  <p:transition spd="slow" advClick="0" advTm="10000"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64A64-C1C0-47ED-83CD-436B94536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985187"/>
      </p:ext>
    </p:extLst>
  </p:cSld>
  <p:clrMapOvr>
    <a:masterClrMapping/>
  </p:clrMapOvr>
  <p:transition spd="slow" advClick="0" advTm="10000"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882DF-4394-4404-94A0-9F7B6C9984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8591"/>
      </p:ext>
    </p:extLst>
  </p:cSld>
  <p:clrMapOvr>
    <a:masterClrMapping/>
  </p:clrMapOvr>
  <p:transition spd="slow" advClick="0" advTm="10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12FE9-489F-4373-A4C6-4D569A56FE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236621"/>
      </p:ext>
    </p:extLst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43C95-604B-44F5-86DA-D9067C4A4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096910"/>
      </p:ext>
    </p:extLst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671A6-3510-4E6C-9F62-620333405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40735"/>
      </p:ext>
    </p:extLst>
  </p:cSld>
  <p:clrMapOvr>
    <a:masterClrMapping/>
  </p:clrMapOvr>
  <p:transition spd="slow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1B055-70A3-4BBE-80BC-C077031C8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112805"/>
      </p:ext>
    </p:extLst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96ED5-5B8A-4A15-8CDB-A3CD41405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278987"/>
      </p:ext>
    </p:extLst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8AEB8-6917-47AA-AFA8-F373EA0BA6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17064"/>
      </p:ext>
    </p:extLst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fld id="{186595BC-8E15-4F01-B533-CE64B40E6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5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2056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9" r:id="rId1"/>
    <p:sldLayoutId id="2147484410" r:id="rId2"/>
    <p:sldLayoutId id="2147484411" r:id="rId3"/>
    <p:sldLayoutId id="2147484412" r:id="rId4"/>
    <p:sldLayoutId id="2147484413" r:id="rId5"/>
    <p:sldLayoutId id="2147484414" r:id="rId6"/>
    <p:sldLayoutId id="2147484415" r:id="rId7"/>
    <p:sldLayoutId id="2147484416" r:id="rId8"/>
    <p:sldLayoutId id="2147484417" r:id="rId9"/>
    <p:sldLayoutId id="2147484418" r:id="rId10"/>
    <p:sldLayoutId id="2147484419" r:id="rId11"/>
  </p:sldLayoutIdLst>
  <p:transition spd="slow">
    <p:wheel spokes="8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73731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32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33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34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35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36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37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38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39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0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1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2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3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4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5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6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7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8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49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0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1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2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3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4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5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6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7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8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59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60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61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62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63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764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3765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376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3767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768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769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9DDC14C-B65E-449B-8808-1F5ED4B9A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</p:sldLayoutIdLst>
  <p:transition spd="slow"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6152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1" lang="ru-RU" sz="1800">
                <a:latin typeface="Arial" charset="0"/>
              </a:endParaRPr>
            </a:p>
          </p:txBody>
        </p:sp>
        <p:sp>
          <p:nvSpPr>
            <p:cNvPr id="6153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1" lang="ru-RU" sz="1800">
                <a:latin typeface="Arial" charset="0"/>
              </a:endParaRPr>
            </a:p>
          </p:txBody>
        </p:sp>
        <p:sp>
          <p:nvSpPr>
            <p:cNvPr id="147461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kumimoji="1" lang="ru-RU" sz="1800">
                <a:latin typeface="Arial" charset="0"/>
              </a:endParaRPr>
            </a:p>
          </p:txBody>
        </p:sp>
        <p:grpSp>
          <p:nvGrpSpPr>
            <p:cNvPr id="6155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6167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6188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197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6204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62" y="323"/>
                      <a:ext cx="1234" cy="2560"/>
                    </a:xfrm>
                    <a:custGeom>
                      <a:avLst/>
                      <a:gdLst>
                        <a:gd name="T0" fmla="*/ 337 w 1231"/>
                        <a:gd name="T1" fmla="*/ 283 h 2560"/>
                        <a:gd name="T2" fmla="*/ 415 w 1231"/>
                        <a:gd name="T3" fmla="*/ 115 h 2560"/>
                        <a:gd name="T4" fmla="*/ 583 w 1231"/>
                        <a:gd name="T5" fmla="*/ 7 h 2560"/>
                        <a:gd name="T6" fmla="*/ 895 w 1231"/>
                        <a:gd name="T7" fmla="*/ 61 h 2560"/>
                        <a:gd name="T8" fmla="*/ 1051 w 1231"/>
                        <a:gd name="T9" fmla="*/ 349 h 2560"/>
                        <a:gd name="T10" fmla="*/ 979 w 1231"/>
                        <a:gd name="T11" fmla="*/ 769 h 2560"/>
                        <a:gd name="T12" fmla="*/ 943 w 1231"/>
                        <a:gd name="T13" fmla="*/ 943 h 2560"/>
                        <a:gd name="T14" fmla="*/ 1105 w 1231"/>
                        <a:gd name="T15" fmla="*/ 1075 h 2560"/>
                        <a:gd name="T16" fmla="*/ 1231 w 1231"/>
                        <a:gd name="T17" fmla="*/ 1525 h 2560"/>
                        <a:gd name="T18" fmla="*/ 1123 w 1231"/>
                        <a:gd name="T19" fmla="*/ 1969 h 2560"/>
                        <a:gd name="T20" fmla="*/ 907 w 1231"/>
                        <a:gd name="T21" fmla="*/ 2077 h 2560"/>
                        <a:gd name="T22" fmla="*/ 721 w 1231"/>
                        <a:gd name="T23" fmla="*/ 2059 h 2560"/>
                        <a:gd name="T24" fmla="*/ 655 w 1231"/>
                        <a:gd name="T25" fmla="*/ 2251 h 2560"/>
                        <a:gd name="T26" fmla="*/ 529 w 1231"/>
                        <a:gd name="T27" fmla="*/ 2527 h 2560"/>
                        <a:gd name="T28" fmla="*/ 21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59 w 1231"/>
                        <a:gd name="T37" fmla="*/ 1513 h 2560"/>
                        <a:gd name="T38" fmla="*/ 21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39 w 1231"/>
                        <a:gd name="T45" fmla="*/ 2431 h 2560"/>
                        <a:gd name="T46" fmla="*/ 595 w 1231"/>
                        <a:gd name="T47" fmla="*/ 2227 h 2560"/>
                        <a:gd name="T48" fmla="*/ 577 w 1231"/>
                        <a:gd name="T49" fmla="*/ 1807 h 2560"/>
                        <a:gd name="T50" fmla="*/ 493 w 1231"/>
                        <a:gd name="T51" fmla="*/ 1531 h 2560"/>
                        <a:gd name="T52" fmla="*/ 535 w 1231"/>
                        <a:gd name="T53" fmla="*/ 1459 h 2560"/>
                        <a:gd name="T54" fmla="*/ 625 w 1231"/>
                        <a:gd name="T55" fmla="*/ 1633 h 2560"/>
                        <a:gd name="T56" fmla="*/ 721 w 1231"/>
                        <a:gd name="T57" fmla="*/ 1933 h 2560"/>
                        <a:gd name="T58" fmla="*/ 967 w 1231"/>
                        <a:gd name="T59" fmla="*/ 1963 h 2560"/>
                        <a:gd name="T60" fmla="*/ 1135 w 1231"/>
                        <a:gd name="T61" fmla="*/ 1687 h 2560"/>
                        <a:gd name="T62" fmla="*/ 1117 w 1231"/>
                        <a:gd name="T63" fmla="*/ 1273 h 2560"/>
                        <a:gd name="T64" fmla="*/ 883 w 1231"/>
                        <a:gd name="T65" fmla="*/ 1057 h 2560"/>
                        <a:gd name="T66" fmla="*/ 679 w 1231"/>
                        <a:gd name="T67" fmla="*/ 1129 h 2560"/>
                        <a:gd name="T68" fmla="*/ 577 w 1231"/>
                        <a:gd name="T69" fmla="*/ 1117 h 2560"/>
                        <a:gd name="T70" fmla="*/ 619 w 1231"/>
                        <a:gd name="T71" fmla="*/ 1033 h 2560"/>
                        <a:gd name="T72" fmla="*/ 811 w 1231"/>
                        <a:gd name="T73" fmla="*/ 937 h 2560"/>
                        <a:gd name="T74" fmla="*/ 949 w 1231"/>
                        <a:gd name="T75" fmla="*/ 613 h 2560"/>
                        <a:gd name="T76" fmla="*/ 883 w 1231"/>
                        <a:gd name="T77" fmla="*/ 175 h 2560"/>
                        <a:gd name="T78" fmla="*/ 619 w 1231"/>
                        <a:gd name="T79" fmla="*/ 103 h 2560"/>
                        <a:gd name="T80" fmla="*/ 391 w 1231"/>
                        <a:gd name="T81" fmla="*/ 355 h 2560"/>
                        <a:gd name="T82" fmla="*/ 403 w 1231"/>
                        <a:gd name="T83" fmla="*/ 763 h 2560"/>
                        <a:gd name="T84" fmla="*/ 343 w 1231"/>
                        <a:gd name="T85" fmla="*/ 949 h 2560"/>
                        <a:gd name="T86" fmla="*/ 289 w 1231"/>
                        <a:gd name="T87" fmla="*/ 685 h 2560"/>
                        <a:gd name="T88" fmla="*/ 30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  <p:sp>
                  <p:nvSpPr>
                    <p:cNvPr id="6205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706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30 h 2071"/>
                        <a:gd name="T2" fmla="*/ 797 w 865"/>
                        <a:gd name="T3" fmla="*/ 350 h 2071"/>
                        <a:gd name="T4" fmla="*/ 863 w 865"/>
                        <a:gd name="T5" fmla="*/ 206 h 2071"/>
                        <a:gd name="T6" fmla="*/ 809 w 865"/>
                        <a:gd name="T7" fmla="*/ 218 h 2071"/>
                        <a:gd name="T8" fmla="*/ 749 w 865"/>
                        <a:gd name="T9" fmla="*/ 21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206 h 2071"/>
                        <a:gd name="T22" fmla="*/ 119 w 865"/>
                        <a:gd name="T23" fmla="*/ 404 h 2071"/>
                        <a:gd name="T24" fmla="*/ 131 w 865"/>
                        <a:gd name="T25" fmla="*/ 590 h 2071"/>
                        <a:gd name="T26" fmla="*/ 173 w 865"/>
                        <a:gd name="T27" fmla="*/ 782 h 2071"/>
                        <a:gd name="T28" fmla="*/ 197 w 865"/>
                        <a:gd name="T29" fmla="*/ 884 h 2071"/>
                        <a:gd name="T30" fmla="*/ 167 w 865"/>
                        <a:gd name="T31" fmla="*/ 986 h 2071"/>
                        <a:gd name="T32" fmla="*/ 65 w 865"/>
                        <a:gd name="T33" fmla="*/ 1124 h 2071"/>
                        <a:gd name="T34" fmla="*/ 17 w 865"/>
                        <a:gd name="T35" fmla="*/ 1298 h 2071"/>
                        <a:gd name="T36" fmla="*/ 5 w 865"/>
                        <a:gd name="T37" fmla="*/ 1550 h 2071"/>
                        <a:gd name="T38" fmla="*/ 47 w 865"/>
                        <a:gd name="T39" fmla="*/ 1748 h 2071"/>
                        <a:gd name="T40" fmla="*/ 131 w 865"/>
                        <a:gd name="T41" fmla="*/ 1898 h 2071"/>
                        <a:gd name="T42" fmla="*/ 299 w 865"/>
                        <a:gd name="T43" fmla="*/ 1988 h 2071"/>
                        <a:gd name="T44" fmla="*/ 425 w 865"/>
                        <a:gd name="T45" fmla="*/ 1982 h 2071"/>
                        <a:gd name="T46" fmla="*/ 467 w 865"/>
                        <a:gd name="T47" fmla="*/ 1994 h 2071"/>
                        <a:gd name="T48" fmla="*/ 497 w 865"/>
                        <a:gd name="T49" fmla="*/ 2066 h 2071"/>
                        <a:gd name="T50" fmla="*/ 497 w 865"/>
                        <a:gd name="T51" fmla="*/ 1964 h 2071"/>
                        <a:gd name="T52" fmla="*/ 557 w 865"/>
                        <a:gd name="T53" fmla="*/ 1778 h 2071"/>
                        <a:gd name="T54" fmla="*/ 617 w 865"/>
                        <a:gd name="T55" fmla="*/ 1658 h 2071"/>
                        <a:gd name="T56" fmla="*/ 581 w 865"/>
                        <a:gd name="T57" fmla="*/ 1700 h 2071"/>
                        <a:gd name="T58" fmla="*/ 515 w 865"/>
                        <a:gd name="T59" fmla="*/ 1820 h 2071"/>
                        <a:gd name="T60" fmla="*/ 407 w 865"/>
                        <a:gd name="T61" fmla="*/ 1904 h 2071"/>
                        <a:gd name="T62" fmla="*/ 269 w 865"/>
                        <a:gd name="T63" fmla="*/ 1898 h 2071"/>
                        <a:gd name="T64" fmla="*/ 179 w 865"/>
                        <a:gd name="T65" fmla="*/ 1814 h 2071"/>
                        <a:gd name="T66" fmla="*/ 113 w 865"/>
                        <a:gd name="T67" fmla="*/ 1640 h 2071"/>
                        <a:gd name="T68" fmla="*/ 107 w 865"/>
                        <a:gd name="T69" fmla="*/ 1394 h 2071"/>
                        <a:gd name="T70" fmla="*/ 137 w 865"/>
                        <a:gd name="T71" fmla="*/ 1190 h 2071"/>
                        <a:gd name="T72" fmla="*/ 203 w 865"/>
                        <a:gd name="T73" fmla="*/ 1070 h 2071"/>
                        <a:gd name="T74" fmla="*/ 323 w 865"/>
                        <a:gd name="T75" fmla="*/ 1022 h 2071"/>
                        <a:gd name="T76" fmla="*/ 509 w 865"/>
                        <a:gd name="T77" fmla="*/ 1076 h 2071"/>
                        <a:gd name="T78" fmla="*/ 611 w 865"/>
                        <a:gd name="T79" fmla="*/ 1124 h 2071"/>
                        <a:gd name="T80" fmla="*/ 665 w 865"/>
                        <a:gd name="T81" fmla="*/ 1100 h 2071"/>
                        <a:gd name="T82" fmla="*/ 659 w 865"/>
                        <a:gd name="T83" fmla="*/ 1046 h 2071"/>
                        <a:gd name="T84" fmla="*/ 611 w 865"/>
                        <a:gd name="T85" fmla="*/ 1004 h 2071"/>
                        <a:gd name="T86" fmla="*/ 497 w 865"/>
                        <a:gd name="T87" fmla="*/ 980 h 2071"/>
                        <a:gd name="T88" fmla="*/ 323 w 865"/>
                        <a:gd name="T89" fmla="*/ 896 h 2071"/>
                        <a:gd name="T90" fmla="*/ 233 w 865"/>
                        <a:gd name="T91" fmla="*/ 680 h 2071"/>
                        <a:gd name="T92" fmla="*/ 209 w 865"/>
                        <a:gd name="T93" fmla="*/ 41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90 h 2071"/>
                        <a:gd name="T102" fmla="*/ 737 w 865"/>
                        <a:gd name="T103" fmla="*/ 428 h 2071"/>
                        <a:gd name="T104" fmla="*/ 773 w 865"/>
                        <a:gd name="T105" fmla="*/ 602 h 2071"/>
                        <a:gd name="T106" fmla="*/ 809 w 865"/>
                        <a:gd name="T107" fmla="*/ 584 h 2071"/>
                        <a:gd name="T108" fmla="*/ 785 w 865"/>
                        <a:gd name="T109" fmla="*/ 530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ru-RU"/>
                    </a:p>
                  </p:txBody>
                </p:sp>
              </p:grpSp>
              <p:sp>
                <p:nvSpPr>
                  <p:cNvPr id="619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199" name="Freeform 13"/>
                  <p:cNvSpPr>
                    <a:spLocks/>
                  </p:cNvSpPr>
                  <p:nvPr/>
                </p:nvSpPr>
                <p:spPr bwMode="auto">
                  <a:xfrm>
                    <a:off x="2648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483 h 521"/>
                      <a:gd name="T2" fmla="*/ 27 w 266"/>
                      <a:gd name="T3" fmla="*/ 273 h 521"/>
                      <a:gd name="T4" fmla="*/ 111 w 266"/>
                      <a:gd name="T5" fmla="*/ 45 h 521"/>
                      <a:gd name="T6" fmla="*/ 183 w 266"/>
                      <a:gd name="T7" fmla="*/ 3 h 521"/>
                      <a:gd name="T8" fmla="*/ 237 w 266"/>
                      <a:gd name="T9" fmla="*/ 39 h 521"/>
                      <a:gd name="T10" fmla="*/ 261 w 266"/>
                      <a:gd name="T11" fmla="*/ 129 h 521"/>
                      <a:gd name="T12" fmla="*/ 207 w 266"/>
                      <a:gd name="T13" fmla="*/ 273 h 521"/>
                      <a:gd name="T14" fmla="*/ 105 w 266"/>
                      <a:gd name="T15" fmla="*/ 477 h 521"/>
                      <a:gd name="T16" fmla="*/ 45 w 266"/>
                      <a:gd name="T17" fmla="*/ 501 h 521"/>
                      <a:gd name="T18" fmla="*/ 3 w 266"/>
                      <a:gd name="T19" fmla="*/ 48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00" name="Freeform 14"/>
                  <p:cNvSpPr>
                    <a:spLocks/>
                  </p:cNvSpPr>
                  <p:nvPr/>
                </p:nvSpPr>
                <p:spPr bwMode="auto">
                  <a:xfrm>
                    <a:off x="2716" y="1588"/>
                    <a:ext cx="398" cy="349"/>
                  </a:xfrm>
                  <a:custGeom>
                    <a:avLst/>
                    <a:gdLst>
                      <a:gd name="T0" fmla="*/ 100 w 392"/>
                      <a:gd name="T1" fmla="*/ 201 h 340"/>
                      <a:gd name="T2" fmla="*/ 16 w 392"/>
                      <a:gd name="T3" fmla="*/ 87 h 340"/>
                      <a:gd name="T4" fmla="*/ 4 w 392"/>
                      <a:gd name="T5" fmla="*/ 45 h 340"/>
                      <a:gd name="T6" fmla="*/ 28 w 392"/>
                      <a:gd name="T7" fmla="*/ 3 h 340"/>
                      <a:gd name="T8" fmla="*/ 130 w 392"/>
                      <a:gd name="T9" fmla="*/ 27 h 340"/>
                      <a:gd name="T10" fmla="*/ 250 w 392"/>
                      <a:gd name="T11" fmla="*/ 75 h 340"/>
                      <a:gd name="T12" fmla="*/ 364 w 392"/>
                      <a:gd name="T13" fmla="*/ 159 h 340"/>
                      <a:gd name="T14" fmla="*/ 388 w 392"/>
                      <a:gd name="T15" fmla="*/ 273 h 340"/>
                      <a:gd name="T16" fmla="*/ 340 w 392"/>
                      <a:gd name="T17" fmla="*/ 333 h 340"/>
                      <a:gd name="T18" fmla="*/ 244 w 392"/>
                      <a:gd name="T19" fmla="*/ 315 h 340"/>
                      <a:gd name="T20" fmla="*/ 100 w 392"/>
                      <a:gd name="T21" fmla="*/ 20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01" name="Freeform 15"/>
                  <p:cNvSpPr>
                    <a:spLocks/>
                  </p:cNvSpPr>
                  <p:nvPr/>
                </p:nvSpPr>
                <p:spPr bwMode="auto">
                  <a:xfrm>
                    <a:off x="2464" y="1923"/>
                    <a:ext cx="146" cy="567"/>
                  </a:xfrm>
                  <a:custGeom>
                    <a:avLst/>
                    <a:gdLst>
                      <a:gd name="T0" fmla="*/ 18 w 151"/>
                      <a:gd name="T1" fmla="*/ 165 h 558"/>
                      <a:gd name="T2" fmla="*/ 42 w 151"/>
                      <a:gd name="T3" fmla="*/ 39 h 558"/>
                      <a:gd name="T4" fmla="*/ 66 w 151"/>
                      <a:gd name="T5" fmla="*/ 3 h 558"/>
                      <a:gd name="T6" fmla="*/ 108 w 151"/>
                      <a:gd name="T7" fmla="*/ 27 h 558"/>
                      <a:gd name="T8" fmla="*/ 138 w 151"/>
                      <a:gd name="T9" fmla="*/ 165 h 558"/>
                      <a:gd name="T10" fmla="*/ 144 w 151"/>
                      <a:gd name="T11" fmla="*/ 423 h 558"/>
                      <a:gd name="T12" fmla="*/ 96 w 151"/>
                      <a:gd name="T13" fmla="*/ 543 h 558"/>
                      <a:gd name="T14" fmla="*/ 24 w 151"/>
                      <a:gd name="T15" fmla="*/ 513 h 558"/>
                      <a:gd name="T16" fmla="*/ 0 w 151"/>
                      <a:gd name="T17" fmla="*/ 315 h 558"/>
                      <a:gd name="T18" fmla="*/ 18 w 151"/>
                      <a:gd name="T19" fmla="*/ 16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02" name="Freeform 16"/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75 w 392"/>
                      <a:gd name="T1" fmla="*/ 61 h 253"/>
                      <a:gd name="T2" fmla="*/ 307 w 392"/>
                      <a:gd name="T3" fmla="*/ 19 h 253"/>
                      <a:gd name="T4" fmla="*/ 367 w 392"/>
                      <a:gd name="T5" fmla="*/ 7 h 253"/>
                      <a:gd name="T6" fmla="*/ 385 w 392"/>
                      <a:gd name="T7" fmla="*/ 61 h 253"/>
                      <a:gd name="T8" fmla="*/ 325 w 392"/>
                      <a:gd name="T9" fmla="*/ 133 h 253"/>
                      <a:gd name="T10" fmla="*/ 193 w 392"/>
                      <a:gd name="T11" fmla="*/ 223 h 253"/>
                      <a:gd name="T12" fmla="*/ 37 w 392"/>
                      <a:gd name="T13" fmla="*/ 247 h 253"/>
                      <a:gd name="T14" fmla="*/ 1 w 392"/>
                      <a:gd name="T15" fmla="*/ 187 h 253"/>
                      <a:gd name="T16" fmla="*/ 43 w 392"/>
                      <a:gd name="T17" fmla="*/ 115 h 253"/>
                      <a:gd name="T18" fmla="*/ 175 w 392"/>
                      <a:gd name="T19" fmla="*/ 6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  <p:sp>
                <p:nvSpPr>
                  <p:cNvPr id="620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78 w 238"/>
                      <a:gd name="T1" fmla="*/ 270 h 386"/>
                      <a:gd name="T2" fmla="*/ 24 w 238"/>
                      <a:gd name="T3" fmla="*/ 192 h 386"/>
                      <a:gd name="T4" fmla="*/ 0 w 238"/>
                      <a:gd name="T5" fmla="*/ 96 h 386"/>
                      <a:gd name="T6" fmla="*/ 24 w 238"/>
                      <a:gd name="T7" fmla="*/ 12 h 386"/>
                      <a:gd name="T8" fmla="*/ 120 w 238"/>
                      <a:gd name="T9" fmla="*/ 24 h 386"/>
                      <a:gd name="T10" fmla="*/ 180 w 238"/>
                      <a:gd name="T11" fmla="*/ 132 h 386"/>
                      <a:gd name="T12" fmla="*/ 234 w 238"/>
                      <a:gd name="T13" fmla="*/ 306 h 386"/>
                      <a:gd name="T14" fmla="*/ 204 w 238"/>
                      <a:gd name="T15" fmla="*/ 378 h 386"/>
                      <a:gd name="T16" fmla="*/ 168 w 238"/>
                      <a:gd name="T17" fmla="*/ 354 h 386"/>
                      <a:gd name="T18" fmla="*/ 78 w 238"/>
                      <a:gd name="T19" fmla="*/ 270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ru-RU"/>
                  </a:p>
                </p:txBody>
              </p:sp>
            </p:grpSp>
            <p:pic>
              <p:nvPicPr>
                <p:cNvPr id="6189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0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1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2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3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4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5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96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168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6169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0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1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2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3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4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5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6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7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8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79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0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1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2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3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4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5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6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7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615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7503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7504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5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7509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kumimoji="1" lang="ru-RU" sz="1800">
                <a:latin typeface="Arial" charset="0"/>
              </a:endParaRPr>
            </a:p>
          </p:txBody>
        </p:sp>
        <p:sp>
          <p:nvSpPr>
            <p:cNvPr id="147511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4259 w 21600"/>
                <a:gd name="T1" fmla="*/ 71 h 21600"/>
                <a:gd name="T2" fmla="*/ 2160 w 21600"/>
                <a:gd name="T3" fmla="*/ 142 h 21600"/>
                <a:gd name="T4" fmla="*/ 61 w 21600"/>
                <a:gd name="T5" fmla="*/ 71 h 21600"/>
                <a:gd name="T6" fmla="*/ 216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614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7515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516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7517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fld id="{CD3BB42C-2B2C-4E18-BA23-4CD58CC577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3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</p:sldLayoutIdLst>
  <p:transition spd="slow" advClick="0" advTm="10000">
    <p:wheel spokes="8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32.gif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32.gif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90800" y="609600"/>
            <a:ext cx="5867400" cy="2514600"/>
          </a:xfrm>
        </p:spPr>
        <p:txBody>
          <a:bodyPr/>
          <a:lstStyle/>
          <a:p>
            <a:pPr eaLnBrk="1" hangingPunct="1"/>
            <a:r>
              <a:rPr lang="ru-RU" sz="3200" smtClean="0"/>
              <a:t>«Проектный метод, как средство правового воспитания дошкольников»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124200"/>
            <a:ext cx="5410200" cy="2528888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6600CC"/>
                </a:solidFill>
              </a:rPr>
              <a:t>Звенигородская</a:t>
            </a:r>
          </a:p>
          <a:p>
            <a:pPr eaLnBrk="1" hangingPunct="1"/>
            <a:r>
              <a:rPr lang="ru-RU" sz="2000" b="1" i="1" smtClean="0">
                <a:solidFill>
                  <a:srgbClr val="6600CC"/>
                </a:solidFill>
              </a:rPr>
              <a:t> Наталья Евгеньевна</a:t>
            </a:r>
          </a:p>
          <a:p>
            <a:pPr eaLnBrk="1" hangingPunct="1"/>
            <a:r>
              <a:rPr lang="ru-RU" sz="2000" b="1" i="1" smtClean="0">
                <a:solidFill>
                  <a:srgbClr val="6600CC"/>
                </a:solidFill>
              </a:rPr>
              <a:t>воспитатель </a:t>
            </a:r>
          </a:p>
          <a:p>
            <a:pPr eaLnBrk="1" hangingPunct="1"/>
            <a:r>
              <a:rPr lang="ru-RU" sz="2000" b="1" i="1" smtClean="0">
                <a:solidFill>
                  <a:srgbClr val="6600CC"/>
                </a:solidFill>
              </a:rPr>
              <a:t>первой квалификационной  категории</a:t>
            </a:r>
          </a:p>
          <a:p>
            <a:pPr eaLnBrk="1" hangingPunct="1"/>
            <a:r>
              <a:rPr lang="ru-RU" sz="2000" b="1" i="1" smtClean="0">
                <a:solidFill>
                  <a:srgbClr val="6600CC"/>
                </a:solidFill>
              </a:rPr>
              <a:t>г.Белая Калитва</a:t>
            </a:r>
          </a:p>
        </p:txBody>
      </p:sp>
      <p:pic>
        <p:nvPicPr>
          <p:cNvPr id="64516" name="Picture 5" descr="defa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4" name="Picture 8" descr="1002030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8" r="18518"/>
          <a:stretch>
            <a:fillRect/>
          </a:stretch>
        </p:blipFill>
        <p:spPr bwMode="auto">
          <a:xfrm rot="-972922">
            <a:off x="2554288" y="1924050"/>
            <a:ext cx="1828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2" name="Picture 16" descr="64193339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355600"/>
            <a:ext cx="185102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3" name="Picture 17" descr="3252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30188"/>
            <a:ext cx="1752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962400"/>
            <a:ext cx="20367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9121">
            <a:off x="4935538" y="1993900"/>
            <a:ext cx="178752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5" descr="1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11138"/>
            <a:ext cx="2667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5" name="Picture 9" descr="bi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4038600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6" name="Picture 10" descr="6262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4202113"/>
            <a:ext cx="1828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1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86000"/>
            <a:ext cx="8229600" cy="25146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3200" dirty="0" smtClean="0">
                <a:solidFill>
                  <a:srgbClr val="7030A0"/>
                </a:solidFill>
              </a:rPr>
              <a:t/>
            </a:r>
            <a:br>
              <a:rPr lang="ru-RU" sz="3200" dirty="0" smtClean="0">
                <a:solidFill>
                  <a:srgbClr val="7030A0"/>
                </a:solidFill>
              </a:rPr>
            </a:br>
            <a:r>
              <a:rPr lang="ru-RU" sz="1200" dirty="0" smtClean="0">
                <a:solidFill>
                  <a:srgbClr val="7030A0"/>
                </a:solidFill>
              </a:rPr>
              <a:t/>
            </a:r>
            <a:br>
              <a:rPr lang="ru-RU" sz="1200" dirty="0" smtClean="0">
                <a:solidFill>
                  <a:srgbClr val="7030A0"/>
                </a:solidFill>
              </a:rPr>
            </a:br>
            <a:r>
              <a:rPr lang="ru-RU" sz="1200" i="1" dirty="0" smtClean="0">
                <a:solidFill>
                  <a:srgbClr val="663300"/>
                </a:solidFill>
              </a:rPr>
              <a:t>.</a:t>
            </a:r>
            <a:r>
              <a:rPr lang="ru-RU" sz="2800" i="1" dirty="0" smtClean="0">
                <a:solidFill>
                  <a:srgbClr val="663300"/>
                </a:solidFill>
              </a:rPr>
              <a:t/>
            </a:r>
            <a:br>
              <a:rPr lang="ru-RU" sz="2800" i="1" dirty="0" smtClean="0">
                <a:solidFill>
                  <a:srgbClr val="663300"/>
                </a:solidFill>
              </a:rPr>
            </a:br>
            <a:r>
              <a:rPr lang="ru-RU" sz="2800" i="1" dirty="0" smtClean="0">
                <a:solidFill>
                  <a:srgbClr val="663300"/>
                </a:solidFill>
              </a:rPr>
              <a:t/>
            </a:r>
            <a:br>
              <a:rPr lang="ru-RU" sz="2800" i="1" dirty="0" smtClean="0">
                <a:solidFill>
                  <a:srgbClr val="663300"/>
                </a:solidFill>
              </a:rPr>
            </a:br>
            <a:endParaRPr lang="ru-RU" sz="2800" i="1" dirty="0" smtClean="0">
              <a:solidFill>
                <a:srgbClr val="663300"/>
              </a:solidFill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395748" y="152400"/>
            <a:ext cx="8305800" cy="205740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66FF"/>
                </a:solidFill>
              </a:rPr>
              <a:t>«Проект» – это всякое действие , совершённое от всего сердца определённой   целью»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66FF"/>
                </a:solidFill>
              </a:rPr>
              <a:t>                                                                       В. </a:t>
            </a:r>
            <a:r>
              <a:rPr lang="ru-RU" b="1" dirty="0" err="1" smtClean="0">
                <a:solidFill>
                  <a:srgbClr val="0066FF"/>
                </a:solidFill>
              </a:rPr>
              <a:t>Кильпатрик</a:t>
            </a:r>
            <a:r>
              <a:rPr lang="ru-RU" b="1" dirty="0" smtClean="0">
                <a:solidFill>
                  <a:srgbClr val="0066FF"/>
                </a:solidFill>
              </a:rPr>
              <a:t> </a:t>
            </a:r>
            <a:endParaRPr lang="ru-RU" b="1" dirty="0">
              <a:solidFill>
                <a:srgbClr val="0066FF"/>
              </a:solidFill>
            </a:endParaRPr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533400" y="2209800"/>
            <a:ext cx="8168148" cy="4419600"/>
          </a:xfrm>
          <a:prstGeom prst="flowChartMultidocument">
            <a:avLst/>
          </a:prstGeom>
          <a:gradFill flip="none"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6600"/>
                </a:solidFill>
              </a:rPr>
              <a:t>«Проект» (Лат.) – «выброшенный вперёд», «выступающий»,  «бросающий  вперёд»</a:t>
            </a:r>
            <a:br>
              <a:rPr lang="ru-RU" dirty="0" smtClean="0">
                <a:solidFill>
                  <a:srgbClr val="0066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Метод проектов </a:t>
            </a:r>
            <a:r>
              <a:rPr lang="ru-RU" dirty="0" smtClean="0">
                <a:solidFill>
                  <a:srgbClr val="006600"/>
                </a:solidFill>
              </a:rPr>
              <a:t>– </a:t>
            </a:r>
            <a:r>
              <a:rPr lang="ru-RU" b="1" dirty="0" smtClean="0">
                <a:solidFill>
                  <a:srgbClr val="006600"/>
                </a:solidFill>
              </a:rPr>
              <a:t>это педагогическая технология, стержнем которой является самостоятельная деятельность детей – исследовательская. Познавательная, продуктивная, в процессе которой ребёнок познаёт окружающий мир и воплощает новые знания в реальные продукты.</a:t>
            </a:r>
          </a:p>
          <a:p>
            <a:pPr algn="ctr"/>
            <a:endParaRPr lang="ru-RU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одним скругленным углом 10"/>
          <p:cNvSpPr/>
          <p:nvPr/>
        </p:nvSpPr>
        <p:spPr>
          <a:xfrm>
            <a:off x="3454194" y="1827573"/>
            <a:ext cx="3419168" cy="38100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Создание условий</a:t>
            </a:r>
            <a:endParaRPr lang="ru-RU" sz="1400" b="1" dirty="0">
              <a:solidFill>
                <a:srgbClr val="C00000"/>
              </a:solidFill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>
            <a:off x="3581400" y="1174960"/>
            <a:ext cx="0" cy="206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Горизонтальный свиток 4"/>
          <p:cNvSpPr/>
          <p:nvPr/>
        </p:nvSpPr>
        <p:spPr>
          <a:xfrm>
            <a:off x="730045" y="152400"/>
            <a:ext cx="7848600" cy="76200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Модель интегрированной деятельности участников образовательного процесса МБДОУ ДС №7 «Солнышко» по правовому воспитанию.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339210" y="1376518"/>
            <a:ext cx="2394154" cy="38100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Старший воспитатель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>
            <a:off x="2963196" y="914400"/>
            <a:ext cx="3276600" cy="30480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З</a:t>
            </a:r>
            <a:r>
              <a:rPr lang="ru-RU" sz="1400" b="1" dirty="0" smtClean="0">
                <a:solidFill>
                  <a:srgbClr val="C00000"/>
                </a:solidFill>
              </a:rPr>
              <a:t>аведующий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3028948" y="1414618"/>
            <a:ext cx="2231923" cy="30480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Педагоги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с одним скругленным углом 8"/>
          <p:cNvSpPr/>
          <p:nvPr/>
        </p:nvSpPr>
        <p:spPr>
          <a:xfrm>
            <a:off x="5486401" y="1414617"/>
            <a:ext cx="1641678" cy="299883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Родители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одним скругленным углом 9"/>
          <p:cNvSpPr/>
          <p:nvPr/>
        </p:nvSpPr>
        <p:spPr>
          <a:xfrm>
            <a:off x="7307517" y="1409701"/>
            <a:ext cx="1524000" cy="30480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Социум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с одним скругленным углом 11"/>
          <p:cNvSpPr/>
          <p:nvPr/>
        </p:nvSpPr>
        <p:spPr>
          <a:xfrm>
            <a:off x="292507" y="2247900"/>
            <a:ext cx="2145893" cy="385916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Методический совет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с одним скругленным углом 13"/>
          <p:cNvSpPr/>
          <p:nvPr/>
        </p:nvSpPr>
        <p:spPr>
          <a:xfrm>
            <a:off x="294965" y="2991462"/>
            <a:ext cx="2143435" cy="285137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Планирование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с одним скругленным углом 14"/>
          <p:cNvSpPr/>
          <p:nvPr/>
        </p:nvSpPr>
        <p:spPr>
          <a:xfrm>
            <a:off x="319548" y="3932903"/>
            <a:ext cx="2118852" cy="243840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Формы работы: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Семинары-практикумы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Консультации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Анкетирование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Мастер-класс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Проектная деятельность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Презентации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мониторинг</a:t>
            </a:r>
          </a:p>
          <a:p>
            <a:pPr algn="ctr"/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16" name="Прямоугольник с одним скругленным углом 15"/>
          <p:cNvSpPr/>
          <p:nvPr/>
        </p:nvSpPr>
        <p:spPr>
          <a:xfrm>
            <a:off x="2943531" y="2327787"/>
            <a:ext cx="5984159" cy="306029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Формы работы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с одним скругленным углом 16"/>
          <p:cNvSpPr/>
          <p:nvPr/>
        </p:nvSpPr>
        <p:spPr>
          <a:xfrm>
            <a:off x="2958280" y="2788672"/>
            <a:ext cx="2297061" cy="167640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Воспитатели: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Образовательная деятельность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Экскурсии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Дидактические игры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Игровая деятельность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Акции 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Беседы 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Чтение худ.  Литературы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Музыкально-игровые досуги</a:t>
            </a:r>
            <a:endParaRPr lang="ru-RU" sz="1050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с одним скругленным углом 17"/>
          <p:cNvSpPr/>
          <p:nvPr/>
        </p:nvSpPr>
        <p:spPr>
          <a:xfrm>
            <a:off x="2994534" y="4576916"/>
            <a:ext cx="2297062" cy="60960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Музыкальный руководитель</a:t>
            </a:r>
            <a:r>
              <a:rPr lang="ru-RU" sz="1200" b="1" dirty="0" smtClean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Праздники и развлечения</a:t>
            </a:r>
            <a:endParaRPr lang="ru-RU" sz="1050" dirty="0">
              <a:solidFill>
                <a:srgbClr val="7030A0"/>
              </a:solidFill>
            </a:endParaRPr>
          </a:p>
        </p:txBody>
      </p:sp>
      <p:sp>
        <p:nvSpPr>
          <p:cNvPr id="19" name="Прямоугольник с одним скругленным углом 18"/>
          <p:cNvSpPr/>
          <p:nvPr/>
        </p:nvSpPr>
        <p:spPr>
          <a:xfrm>
            <a:off x="2996381" y="5335229"/>
            <a:ext cx="2297060" cy="38100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Инструктор ф/к: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Спортивные праздники</a:t>
            </a:r>
          </a:p>
          <a:p>
            <a:pPr algn="ctr"/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20" name="Прямоугольник с одним скругленным углом 19"/>
          <p:cNvSpPr/>
          <p:nvPr/>
        </p:nvSpPr>
        <p:spPr>
          <a:xfrm>
            <a:off x="3028948" y="5919630"/>
            <a:ext cx="2286000" cy="556751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Педагог-психолог: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Игры и упражнения на развитие памяти, внимания.</a:t>
            </a:r>
            <a:endParaRPr lang="ru-RU" sz="1050" dirty="0">
              <a:solidFill>
                <a:srgbClr val="7030A0"/>
              </a:solidFill>
            </a:endParaRPr>
          </a:p>
        </p:txBody>
      </p:sp>
      <p:sp>
        <p:nvSpPr>
          <p:cNvPr id="21" name="Прямоугольник с одним скругленным углом 20"/>
          <p:cNvSpPr/>
          <p:nvPr/>
        </p:nvSpPr>
        <p:spPr>
          <a:xfrm>
            <a:off x="5486401" y="2805877"/>
            <a:ext cx="1641676" cy="1385119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Анкетирование;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Консультации;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Наглядная информация;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Совместные досуги;</a:t>
            </a:r>
          </a:p>
          <a:p>
            <a:pPr algn="ctr"/>
            <a:r>
              <a:rPr lang="ru-RU" sz="1200" dirty="0" smtClean="0">
                <a:solidFill>
                  <a:srgbClr val="7030A0"/>
                </a:solidFill>
              </a:rPr>
              <a:t>Конкурсы.</a:t>
            </a:r>
            <a:endParaRPr lang="ru-RU" sz="1200" dirty="0">
              <a:solidFill>
                <a:srgbClr val="7030A0"/>
              </a:solidFill>
            </a:endParaRPr>
          </a:p>
        </p:txBody>
      </p:sp>
      <p:sp>
        <p:nvSpPr>
          <p:cNvPr id="22" name="Прямоугольник с одним скругленным углом 21"/>
          <p:cNvSpPr/>
          <p:nvPr/>
        </p:nvSpPr>
        <p:spPr>
          <a:xfrm>
            <a:off x="7313816" y="2830458"/>
            <a:ext cx="1559643" cy="1385119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ПДН Отдела МВД России: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Консультации для воспитателей и родителей;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Участие в мероприятиях ДОУ</a:t>
            </a:r>
            <a:endParaRPr lang="ru-RU" sz="1050" dirty="0">
              <a:solidFill>
                <a:srgbClr val="7030A0"/>
              </a:solidFill>
            </a:endParaRPr>
          </a:p>
        </p:txBody>
      </p:sp>
      <p:sp>
        <p:nvSpPr>
          <p:cNvPr id="23" name="Прямоугольник с одним скругленным углом 22"/>
          <p:cNvSpPr/>
          <p:nvPr/>
        </p:nvSpPr>
        <p:spPr>
          <a:xfrm>
            <a:off x="5486401" y="4881716"/>
            <a:ext cx="3441290" cy="453513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МОУ ДОД Дом детского творчества</a:t>
            </a:r>
            <a:r>
              <a:rPr lang="ru-RU" sz="1200" b="1" dirty="0" smtClean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Совместные мероприятия</a:t>
            </a:r>
            <a:endParaRPr lang="ru-RU" sz="1050" dirty="0">
              <a:solidFill>
                <a:srgbClr val="7030A0"/>
              </a:solidFill>
            </a:endParaRPr>
          </a:p>
        </p:txBody>
      </p:sp>
      <p:sp>
        <p:nvSpPr>
          <p:cNvPr id="24" name="Прямоугольник с одним скругленным углом 23"/>
          <p:cNvSpPr/>
          <p:nvPr/>
        </p:nvSpPr>
        <p:spPr>
          <a:xfrm>
            <a:off x="5486401" y="5469805"/>
            <a:ext cx="3387059" cy="449825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Кадетский корпус им. Матвея Платова</a:t>
            </a:r>
            <a:r>
              <a:rPr lang="ru-RU" sz="1200" b="1" dirty="0" smtClean="0">
                <a:solidFill>
                  <a:srgbClr val="7030A0"/>
                </a:solidFill>
              </a:rPr>
              <a:t>: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Совместные  праздники</a:t>
            </a:r>
          </a:p>
          <a:p>
            <a:pPr algn="ctr"/>
            <a:endParaRPr lang="ru-RU" sz="1200" b="1" dirty="0" smtClean="0">
              <a:solidFill>
                <a:srgbClr val="7030A0"/>
              </a:solidFill>
            </a:endParaRPr>
          </a:p>
        </p:txBody>
      </p:sp>
      <p:sp>
        <p:nvSpPr>
          <p:cNvPr id="25" name="Прямоугольник с одним скругленным углом 24"/>
          <p:cNvSpPr/>
          <p:nvPr/>
        </p:nvSpPr>
        <p:spPr>
          <a:xfrm>
            <a:off x="5486401" y="4279490"/>
            <a:ext cx="3387059" cy="444910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МБОУ СОШ № 2</a:t>
            </a:r>
          </a:p>
          <a:p>
            <a:pPr algn="ctr"/>
            <a:r>
              <a:rPr lang="ru-RU" sz="1050" dirty="0" smtClean="0">
                <a:solidFill>
                  <a:srgbClr val="7030A0"/>
                </a:solidFill>
              </a:rPr>
              <a:t>Совместные мероприятия</a:t>
            </a:r>
            <a:endParaRPr lang="ru-RU" sz="1050" dirty="0">
              <a:solidFill>
                <a:srgbClr val="7030A0"/>
              </a:solidFill>
            </a:endParaRPr>
          </a:p>
        </p:txBody>
      </p:sp>
      <p:sp>
        <p:nvSpPr>
          <p:cNvPr id="26" name="Прямоугольник с одним скругленным углом 25"/>
          <p:cNvSpPr/>
          <p:nvPr/>
        </p:nvSpPr>
        <p:spPr>
          <a:xfrm>
            <a:off x="5513516" y="6047751"/>
            <a:ext cx="3387059" cy="278376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МУК «Историко-краеведческий музей»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с одним скругленным углом 26"/>
          <p:cNvSpPr/>
          <p:nvPr/>
        </p:nvSpPr>
        <p:spPr>
          <a:xfrm>
            <a:off x="5528345" y="6428676"/>
            <a:ext cx="3345115" cy="286215"/>
          </a:xfrm>
          <a:prstGeom prst="round1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МУК МЦБ ГДБ им. Гайдара</a:t>
            </a:r>
            <a:endParaRPr lang="ru-RU" sz="1200" b="1" dirty="0">
              <a:solidFill>
                <a:srgbClr val="C00000"/>
              </a:solidFill>
            </a:endParaRPr>
          </a:p>
        </p:txBody>
      </p:sp>
      <p:cxnSp>
        <p:nvCxnSpPr>
          <p:cNvPr id="29" name="Прямая со стрелкой 28"/>
          <p:cNvCxnSpPr>
            <a:stCxn id="6" idx="3"/>
            <a:endCxn id="8" idx="1"/>
          </p:cNvCxnSpPr>
          <p:nvPr/>
        </p:nvCxnSpPr>
        <p:spPr>
          <a:xfrm>
            <a:off x="2733364" y="1567018"/>
            <a:ext cx="29558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57" name="Прямая со стрелкой 74756"/>
          <p:cNvCxnSpPr>
            <a:endCxn id="9" idx="1"/>
          </p:cNvCxnSpPr>
          <p:nvPr/>
        </p:nvCxnSpPr>
        <p:spPr>
          <a:xfrm flipV="1">
            <a:off x="5314948" y="1564559"/>
            <a:ext cx="171453" cy="245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60" name="Прямая со стрелкой 74759"/>
          <p:cNvCxnSpPr>
            <a:stCxn id="9" idx="3"/>
            <a:endCxn id="10" idx="1"/>
          </p:cNvCxnSpPr>
          <p:nvPr/>
        </p:nvCxnSpPr>
        <p:spPr>
          <a:xfrm flipV="1">
            <a:off x="7128079" y="1562101"/>
            <a:ext cx="179438" cy="24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70" name="Прямая со стрелкой 74769"/>
          <p:cNvCxnSpPr/>
          <p:nvPr/>
        </p:nvCxnSpPr>
        <p:spPr>
          <a:xfrm>
            <a:off x="5791200" y="1219200"/>
            <a:ext cx="0" cy="1573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77" name="Прямая со стрелкой 74776"/>
          <p:cNvCxnSpPr>
            <a:stCxn id="8" idx="2"/>
            <a:endCxn id="8" idx="2"/>
          </p:cNvCxnSpPr>
          <p:nvPr/>
        </p:nvCxnSpPr>
        <p:spPr>
          <a:xfrm>
            <a:off x="4144910" y="171941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81" name="Прямая со стрелкой 74780"/>
          <p:cNvCxnSpPr/>
          <p:nvPr/>
        </p:nvCxnSpPr>
        <p:spPr>
          <a:xfrm>
            <a:off x="4106810" y="1757518"/>
            <a:ext cx="0" cy="1493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6307239" y="1757518"/>
            <a:ext cx="1" cy="14932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5291596" y="2247900"/>
            <a:ext cx="0" cy="798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endCxn id="21" idx="0"/>
          </p:cNvCxnSpPr>
          <p:nvPr/>
        </p:nvCxnSpPr>
        <p:spPr>
          <a:xfrm>
            <a:off x="6307239" y="2633816"/>
            <a:ext cx="0" cy="1720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1366683" y="1732014"/>
            <a:ext cx="9830" cy="5204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86" name="Прямая со стрелкой 74785"/>
          <p:cNvCxnSpPr>
            <a:stCxn id="12" idx="2"/>
            <a:endCxn id="14" idx="0"/>
          </p:cNvCxnSpPr>
          <p:nvPr/>
        </p:nvCxnSpPr>
        <p:spPr>
          <a:xfrm>
            <a:off x="1365454" y="2633816"/>
            <a:ext cx="1229" cy="35764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91" name="Прямая со стрелкой 74790"/>
          <p:cNvCxnSpPr>
            <a:stCxn id="14" idx="2"/>
            <a:endCxn id="15" idx="0"/>
          </p:cNvCxnSpPr>
          <p:nvPr/>
        </p:nvCxnSpPr>
        <p:spPr>
          <a:xfrm>
            <a:off x="1366683" y="3276599"/>
            <a:ext cx="12291" cy="6563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97" name="Прямая соединительная линия 74796"/>
          <p:cNvCxnSpPr>
            <a:stCxn id="7" idx="1"/>
          </p:cNvCxnSpPr>
          <p:nvPr/>
        </p:nvCxnSpPr>
        <p:spPr>
          <a:xfrm flipH="1">
            <a:off x="1393721" y="1066800"/>
            <a:ext cx="1569475" cy="4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799" name="Прямая со стрелкой 74798"/>
          <p:cNvCxnSpPr/>
          <p:nvPr/>
        </p:nvCxnSpPr>
        <p:spPr>
          <a:xfrm flipH="1">
            <a:off x="1382659" y="1071717"/>
            <a:ext cx="11062" cy="3429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06" name="Прямая соединительная линия 74805"/>
          <p:cNvCxnSpPr>
            <a:stCxn id="7" idx="3"/>
          </p:cNvCxnSpPr>
          <p:nvPr/>
        </p:nvCxnSpPr>
        <p:spPr>
          <a:xfrm>
            <a:off x="6239796" y="1066800"/>
            <a:ext cx="16850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10" name="Прямая со стрелкой 74809"/>
          <p:cNvCxnSpPr/>
          <p:nvPr/>
        </p:nvCxnSpPr>
        <p:spPr>
          <a:xfrm>
            <a:off x="7924800" y="1066800"/>
            <a:ext cx="0" cy="3097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14" name="Прямая соединительная линия 74813"/>
          <p:cNvCxnSpPr>
            <a:stCxn id="10" idx="3"/>
          </p:cNvCxnSpPr>
          <p:nvPr/>
        </p:nvCxnSpPr>
        <p:spPr>
          <a:xfrm>
            <a:off x="8831517" y="1562101"/>
            <a:ext cx="236283" cy="49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22" name="Прямая соединительная линия 74821"/>
          <p:cNvCxnSpPr/>
          <p:nvPr/>
        </p:nvCxnSpPr>
        <p:spPr>
          <a:xfrm>
            <a:off x="9067800" y="1567018"/>
            <a:ext cx="0" cy="50047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24" name="Прямая со стрелкой 74823"/>
          <p:cNvCxnSpPr>
            <a:endCxn id="22" idx="3"/>
          </p:cNvCxnSpPr>
          <p:nvPr/>
        </p:nvCxnSpPr>
        <p:spPr>
          <a:xfrm flipH="1">
            <a:off x="8873459" y="3523018"/>
            <a:ext cx="1943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31" name="Прямая со стрелкой 74830"/>
          <p:cNvCxnSpPr>
            <a:endCxn id="25" idx="3"/>
          </p:cNvCxnSpPr>
          <p:nvPr/>
        </p:nvCxnSpPr>
        <p:spPr>
          <a:xfrm flipH="1">
            <a:off x="8873460" y="4501945"/>
            <a:ext cx="1943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36" name="Прямая со стрелкой 74835"/>
          <p:cNvCxnSpPr>
            <a:endCxn id="23" idx="3"/>
          </p:cNvCxnSpPr>
          <p:nvPr/>
        </p:nvCxnSpPr>
        <p:spPr>
          <a:xfrm flipH="1">
            <a:off x="8927691" y="5108472"/>
            <a:ext cx="14011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40" name="Прямая со стрелкой 74839"/>
          <p:cNvCxnSpPr>
            <a:endCxn id="24" idx="3"/>
          </p:cNvCxnSpPr>
          <p:nvPr/>
        </p:nvCxnSpPr>
        <p:spPr>
          <a:xfrm flipH="1">
            <a:off x="8873460" y="5694717"/>
            <a:ext cx="194341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47" name="Прямая со стрелкой 74846"/>
          <p:cNvCxnSpPr>
            <a:endCxn id="26" idx="3"/>
          </p:cNvCxnSpPr>
          <p:nvPr/>
        </p:nvCxnSpPr>
        <p:spPr>
          <a:xfrm flipH="1" flipV="1">
            <a:off x="8900575" y="6186939"/>
            <a:ext cx="167226" cy="110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50" name="Прямая со стрелкой 74849"/>
          <p:cNvCxnSpPr>
            <a:endCxn id="27" idx="3"/>
          </p:cNvCxnSpPr>
          <p:nvPr/>
        </p:nvCxnSpPr>
        <p:spPr>
          <a:xfrm flipH="1">
            <a:off x="8873460" y="6571784"/>
            <a:ext cx="19434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54" name="Прямая соединительная линия 74853"/>
          <p:cNvCxnSpPr/>
          <p:nvPr/>
        </p:nvCxnSpPr>
        <p:spPr>
          <a:xfrm flipH="1">
            <a:off x="2670529" y="1771345"/>
            <a:ext cx="467036" cy="9623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60" name="Прямая соединительная линия 74859"/>
          <p:cNvCxnSpPr/>
          <p:nvPr/>
        </p:nvCxnSpPr>
        <p:spPr>
          <a:xfrm>
            <a:off x="2670529" y="2731299"/>
            <a:ext cx="62835" cy="34611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80" name="Прямая со стрелкой 74879"/>
          <p:cNvCxnSpPr/>
          <p:nvPr/>
        </p:nvCxnSpPr>
        <p:spPr>
          <a:xfrm>
            <a:off x="2670529" y="3516253"/>
            <a:ext cx="2611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84" name="Прямая со стрелкой 74883"/>
          <p:cNvCxnSpPr>
            <a:endCxn id="18" idx="1"/>
          </p:cNvCxnSpPr>
          <p:nvPr/>
        </p:nvCxnSpPr>
        <p:spPr>
          <a:xfrm>
            <a:off x="2733364" y="4881716"/>
            <a:ext cx="26117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88" name="Прямая со стрелкой 74887"/>
          <p:cNvCxnSpPr>
            <a:endCxn id="19" idx="1"/>
          </p:cNvCxnSpPr>
          <p:nvPr/>
        </p:nvCxnSpPr>
        <p:spPr>
          <a:xfrm>
            <a:off x="2733364" y="5525729"/>
            <a:ext cx="26301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892" name="Прямая со стрелкой 74891"/>
          <p:cNvCxnSpPr>
            <a:endCxn id="20" idx="1"/>
          </p:cNvCxnSpPr>
          <p:nvPr/>
        </p:nvCxnSpPr>
        <p:spPr>
          <a:xfrm>
            <a:off x="2701946" y="6198006"/>
            <a:ext cx="32700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902" name="Прямая со стрелкой 74901"/>
          <p:cNvCxnSpPr>
            <a:endCxn id="17" idx="0"/>
          </p:cNvCxnSpPr>
          <p:nvPr/>
        </p:nvCxnSpPr>
        <p:spPr>
          <a:xfrm>
            <a:off x="4106810" y="2633816"/>
            <a:ext cx="1" cy="1548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2400" y="609600"/>
            <a:ext cx="3200400" cy="9144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Доминирующий в проектной деятельности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57600" y="609600"/>
            <a:ext cx="2209800" cy="9144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По характеру содержания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72200" y="609600"/>
            <a:ext cx="2743200" cy="9144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По количеству участников</a:t>
            </a:r>
          </a:p>
        </p:txBody>
      </p:sp>
      <p:sp>
        <p:nvSpPr>
          <p:cNvPr id="6" name="Блок-схема: документ 5"/>
          <p:cNvSpPr/>
          <p:nvPr/>
        </p:nvSpPr>
        <p:spPr>
          <a:xfrm>
            <a:off x="152400" y="2362200"/>
            <a:ext cx="3200400" cy="3352800"/>
          </a:xfrm>
          <a:prstGeom prst="flowChartDocumen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v"/>
              <a:defRPr/>
            </a:pPr>
            <a:r>
              <a:rPr lang="ru-RU" b="1" i="1" dirty="0" smtClean="0">
                <a:solidFill>
                  <a:srgbClr val="9900FF"/>
                </a:solidFill>
              </a:rPr>
              <a:t>Исследовательские;</a:t>
            </a:r>
            <a:endParaRPr lang="ru-RU" b="1" i="1" dirty="0">
              <a:solidFill>
                <a:srgbClr val="9900FF"/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b="1" i="1" dirty="0">
                <a:solidFill>
                  <a:srgbClr val="9900FF"/>
                </a:solidFill>
              </a:rPr>
              <a:t>Творческие </a:t>
            </a:r>
            <a:r>
              <a:rPr lang="ru-RU" b="1" i="1" dirty="0" smtClean="0">
                <a:solidFill>
                  <a:srgbClr val="9900FF"/>
                </a:solidFill>
              </a:rPr>
              <a:t>;    </a:t>
            </a:r>
            <a:endParaRPr lang="ru-RU" b="1" i="1" dirty="0">
              <a:solidFill>
                <a:srgbClr val="9900FF"/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b="1" i="1" dirty="0" smtClean="0">
                <a:solidFill>
                  <a:srgbClr val="9900FF"/>
                </a:solidFill>
              </a:rPr>
              <a:t>Игровые;</a:t>
            </a:r>
            <a:endParaRPr lang="ru-RU" b="1" i="1" dirty="0">
              <a:solidFill>
                <a:srgbClr val="9900FF"/>
              </a:solidFill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ru-RU" b="1" i="1" dirty="0" smtClean="0">
                <a:solidFill>
                  <a:srgbClr val="9900FF"/>
                </a:solidFill>
              </a:rPr>
              <a:t>Практико-ориентированные.</a:t>
            </a:r>
            <a:endParaRPr lang="ru-RU" b="1" i="1" dirty="0">
              <a:solidFill>
                <a:srgbClr val="9900FF"/>
              </a:solidFill>
            </a:endParaRPr>
          </a:p>
          <a:p>
            <a:pPr algn="ctr">
              <a:defRPr/>
            </a:pPr>
            <a:endParaRPr lang="ru-RU" b="1" i="1" dirty="0">
              <a:solidFill>
                <a:srgbClr val="6600CC"/>
              </a:solidFill>
            </a:endParaRPr>
          </a:p>
        </p:txBody>
      </p:sp>
      <p:sp>
        <p:nvSpPr>
          <p:cNvPr id="7" name="Блок-схема: документ 6"/>
          <p:cNvSpPr/>
          <p:nvPr/>
        </p:nvSpPr>
        <p:spPr>
          <a:xfrm>
            <a:off x="6096000" y="2347452"/>
            <a:ext cx="2819400" cy="3352800"/>
          </a:xfrm>
          <a:prstGeom prst="flowChartDocumen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rgbClr val="9900FF"/>
                </a:solidFill>
              </a:rPr>
              <a:t>Индивидуальные; </a:t>
            </a:r>
            <a:endParaRPr lang="ru-RU" b="1" i="1" dirty="0">
              <a:solidFill>
                <a:srgbClr val="9900FF"/>
              </a:solidFill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rgbClr val="9900FF"/>
                </a:solidFill>
              </a:rPr>
              <a:t>Групповые;</a:t>
            </a:r>
            <a:endParaRPr lang="ru-RU" b="1" i="1" dirty="0">
              <a:solidFill>
                <a:srgbClr val="9900FF"/>
              </a:solidFill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ru-RU" b="1" i="1" dirty="0" smtClean="0">
                <a:solidFill>
                  <a:srgbClr val="9900FF"/>
                </a:solidFill>
              </a:rPr>
              <a:t>Коллективные.</a:t>
            </a:r>
            <a:endParaRPr lang="ru-RU" b="1" i="1" dirty="0">
              <a:solidFill>
                <a:srgbClr val="9900FF"/>
              </a:solidFill>
            </a:endParaRPr>
          </a:p>
        </p:txBody>
      </p:sp>
      <p:sp>
        <p:nvSpPr>
          <p:cNvPr id="8" name="Блок-схема: документ 7"/>
          <p:cNvSpPr/>
          <p:nvPr/>
        </p:nvSpPr>
        <p:spPr>
          <a:xfrm>
            <a:off x="3657600" y="2362200"/>
            <a:ext cx="2209800" cy="3352800"/>
          </a:xfrm>
          <a:prstGeom prst="flowChartDocumen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b="1" i="1" dirty="0">
                <a:solidFill>
                  <a:srgbClr val="9900FF"/>
                </a:solidFill>
              </a:rPr>
              <a:t>Ребёнок и </a:t>
            </a:r>
            <a:r>
              <a:rPr lang="ru-RU" b="1" i="1" dirty="0" smtClean="0">
                <a:solidFill>
                  <a:srgbClr val="9900FF"/>
                </a:solidFill>
              </a:rPr>
              <a:t>семья;</a:t>
            </a:r>
            <a:endParaRPr lang="ru-RU" b="1" i="1" dirty="0">
              <a:solidFill>
                <a:srgbClr val="9900FF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>
                <a:solidFill>
                  <a:srgbClr val="9900FF"/>
                </a:solidFill>
              </a:rPr>
              <a:t>Ребёнок, общество и </a:t>
            </a:r>
            <a:r>
              <a:rPr lang="ru-RU" b="1" i="1" dirty="0" smtClean="0">
                <a:solidFill>
                  <a:srgbClr val="9900FF"/>
                </a:solidFill>
              </a:rPr>
              <a:t>культура;</a:t>
            </a:r>
            <a:endParaRPr lang="ru-RU" b="1" i="1" dirty="0">
              <a:solidFill>
                <a:srgbClr val="9900FF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b="1" i="1" dirty="0">
                <a:solidFill>
                  <a:srgbClr val="9900FF"/>
                </a:solidFill>
              </a:rPr>
              <a:t>Ребёнок и рукотворный </a:t>
            </a:r>
            <a:r>
              <a:rPr lang="ru-RU" b="1" i="1" dirty="0" smtClean="0">
                <a:solidFill>
                  <a:srgbClr val="9900FF"/>
                </a:solidFill>
              </a:rPr>
              <a:t>мир.</a:t>
            </a:r>
            <a:endParaRPr lang="ru-RU" b="1" i="1" dirty="0">
              <a:solidFill>
                <a:srgbClr val="9900FF"/>
              </a:solidFill>
            </a:endParaRPr>
          </a:p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5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Пять «П»</a:t>
            </a:r>
            <a:r>
              <a:rPr lang="ru-RU" sz="6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Выноска со стрелкой вправо 2"/>
          <p:cNvSpPr/>
          <p:nvPr/>
        </p:nvSpPr>
        <p:spPr>
          <a:xfrm>
            <a:off x="240891" y="803787"/>
            <a:ext cx="4114800" cy="511277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Проблема</a:t>
            </a:r>
            <a:endParaRPr lang="ru-RU" sz="2400" b="1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522835" y="732503"/>
            <a:ext cx="1010267" cy="914400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П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5" name="Выноска со стрелкой вправо 4"/>
          <p:cNvSpPr/>
          <p:nvPr/>
        </p:nvSpPr>
        <p:spPr>
          <a:xfrm>
            <a:off x="1194619" y="1610647"/>
            <a:ext cx="5334000" cy="758314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Проектирование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(планирование)</a:t>
            </a:r>
            <a:endParaRPr lang="ru-RU" sz="2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621206" y="1496347"/>
            <a:ext cx="990600" cy="986914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П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7" name="Выноска со стрелкой вправо 6"/>
          <p:cNvSpPr/>
          <p:nvPr/>
        </p:nvSpPr>
        <p:spPr>
          <a:xfrm>
            <a:off x="1500166" y="4429132"/>
            <a:ext cx="4890318" cy="488966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Продукт</a:t>
            </a:r>
            <a:endParaRPr lang="ru-RU" sz="2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929190" y="3000372"/>
            <a:ext cx="944512" cy="919315"/>
          </a:xfrm>
          <a:prstGeom prst="ellipse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</a:rPr>
              <a:t>П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357158" y="5572140"/>
            <a:ext cx="4267200" cy="600075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Презентация</a:t>
            </a:r>
            <a:endParaRPr lang="ru-RU" sz="2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Выноска со стрелкой вправо 9"/>
          <p:cNvSpPr/>
          <p:nvPr/>
        </p:nvSpPr>
        <p:spPr>
          <a:xfrm>
            <a:off x="357158" y="3071810"/>
            <a:ext cx="4371665" cy="762000"/>
          </a:xfrm>
          <a:prstGeom prst="rightArrowCallou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Поиск информации</a:t>
            </a:r>
            <a:endParaRPr lang="ru-RU" sz="2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4000504"/>
            <a:ext cx="1167581" cy="12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5143512"/>
            <a:ext cx="1221661" cy="131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8200" y="228601"/>
            <a:ext cx="7696200" cy="6857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Проекты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81897" y="952192"/>
            <a:ext cx="2895600" cy="457200"/>
          </a:xfrm>
          <a:prstGeom prst="round2Diag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660033"/>
                </a:solidFill>
              </a:rPr>
              <a:t>Исследовательский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472297" y="1519084"/>
            <a:ext cx="2187677" cy="685800"/>
          </a:xfrm>
          <a:prstGeom prst="round2Diag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660033"/>
                </a:solidFill>
              </a:rPr>
              <a:t>Игровой</a:t>
            </a:r>
            <a:endParaRPr lang="ru-RU" b="1" i="1" dirty="0">
              <a:solidFill>
                <a:srgbClr val="660033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304070" y="914400"/>
            <a:ext cx="2285999" cy="477479"/>
          </a:xfrm>
          <a:prstGeom prst="round2Diag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660033"/>
                </a:solidFill>
              </a:rPr>
              <a:t>Творческий</a:t>
            </a:r>
            <a:endParaRPr lang="ru-RU" b="1" i="1" dirty="0">
              <a:solidFill>
                <a:srgbClr val="660033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689272" y="1581765"/>
            <a:ext cx="3246489" cy="685800"/>
          </a:xfrm>
          <a:prstGeom prst="round2Diag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660033"/>
                </a:solidFill>
              </a:rPr>
              <a:t>Практико-ориентированный</a:t>
            </a:r>
            <a:endParaRPr lang="ru-RU" b="1" i="1" dirty="0">
              <a:solidFill>
                <a:srgbClr val="660033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375091" y="1456194"/>
            <a:ext cx="242316" cy="7486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794" y="2238706"/>
            <a:ext cx="220341" cy="40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703" y="1519084"/>
            <a:ext cx="269015" cy="87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46" y="2396355"/>
            <a:ext cx="227742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Волна 8"/>
          <p:cNvSpPr/>
          <p:nvPr/>
        </p:nvSpPr>
        <p:spPr>
          <a:xfrm>
            <a:off x="495300" y="2645049"/>
            <a:ext cx="8382000" cy="1832324"/>
          </a:xfrm>
          <a:prstGeom prst="wave">
            <a:avLst>
              <a:gd name="adj1" fmla="val 12500"/>
              <a:gd name="adj2" fmla="val -880"/>
            </a:avLst>
          </a:prstGeom>
          <a:solidFill>
            <a:srgbClr val="CCCC00"/>
          </a:solidFill>
          <a:ln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660033"/>
                </a:solidFill>
              </a:rPr>
              <a:t>Интеграция с образовательными областями:</a:t>
            </a:r>
          </a:p>
          <a:p>
            <a:pPr algn="ctr"/>
            <a:r>
              <a:rPr lang="ru-RU" sz="1600" b="1" dirty="0">
                <a:solidFill>
                  <a:srgbClr val="660033"/>
                </a:solidFill>
              </a:rPr>
              <a:t>з</a:t>
            </a:r>
            <a:r>
              <a:rPr lang="ru-RU" sz="1600" b="1" dirty="0" smtClean="0">
                <a:solidFill>
                  <a:srgbClr val="660033"/>
                </a:solidFill>
              </a:rPr>
              <a:t>доровье, коммуникация, познание, труд, безопасность, музыка, художественное творчество, чтение художественное литературы,  физическая культура, социализация. </a:t>
            </a:r>
            <a:endParaRPr lang="ru-RU" sz="1600" b="1" dirty="0">
              <a:solidFill>
                <a:srgbClr val="660033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431694" y="4313903"/>
            <a:ext cx="121158" cy="266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505132" y="4313903"/>
            <a:ext cx="7991168" cy="2544097"/>
          </a:xfrm>
          <a:prstGeom prst="horizontalScroll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660033"/>
                </a:solidFill>
              </a:rPr>
              <a:t>В результате у детей формируются:</a:t>
            </a:r>
          </a:p>
          <a:p>
            <a:pPr algn="ctr"/>
            <a:r>
              <a:rPr lang="ru-RU" sz="1200" dirty="0" smtClean="0">
                <a:solidFill>
                  <a:srgbClr val="660033"/>
                </a:solidFill>
              </a:rPr>
              <a:t>Нравственные личностные качества: самостоятельность, инициативность, умение осуществлять выбор, принимать решение;</a:t>
            </a:r>
          </a:p>
          <a:p>
            <a:pPr algn="ctr"/>
            <a:r>
              <a:rPr lang="ru-RU" sz="1200" dirty="0" smtClean="0">
                <a:solidFill>
                  <a:srgbClr val="660033"/>
                </a:solidFill>
              </a:rPr>
              <a:t>Умение разрешать конфликтные ситуации нормативными способами, навыки произвольного контролирования своего поведения и управление им;</a:t>
            </a:r>
          </a:p>
          <a:p>
            <a:pPr algn="ctr"/>
            <a:r>
              <a:rPr lang="ru-RU" sz="1200" dirty="0" smtClean="0">
                <a:solidFill>
                  <a:srgbClr val="660033"/>
                </a:solidFill>
              </a:rPr>
              <a:t>  Ответственное отношение к себе и к окружающим;</a:t>
            </a:r>
          </a:p>
          <a:p>
            <a:pPr algn="ctr"/>
            <a:r>
              <a:rPr lang="ru-RU" sz="1200" dirty="0" smtClean="0">
                <a:solidFill>
                  <a:srgbClr val="660033"/>
                </a:solidFill>
              </a:rPr>
              <a:t> </a:t>
            </a:r>
            <a:r>
              <a:rPr lang="ru-RU" sz="1200" dirty="0">
                <a:solidFill>
                  <a:srgbClr val="660033"/>
                </a:solidFill>
              </a:rPr>
              <a:t>У</a:t>
            </a:r>
            <a:r>
              <a:rPr lang="ru-RU" sz="1200" dirty="0" smtClean="0">
                <a:solidFill>
                  <a:srgbClr val="660033"/>
                </a:solidFill>
              </a:rPr>
              <a:t>стойчивые представления о своих правах (на любовь, заботу, внимание со стороны взрослых, на приемлемый уровень жизни, на отдых, на защиту от всех форм насилия и пр.);</a:t>
            </a:r>
          </a:p>
          <a:p>
            <a:pPr algn="ctr"/>
            <a:r>
              <a:rPr lang="ru-RU" sz="1200" dirty="0" smtClean="0">
                <a:solidFill>
                  <a:srgbClr val="660033"/>
                </a:solidFill>
              </a:rPr>
              <a:t>Умения относить свои поступки и поступки других к хорошим или плохим, прислушиваться друг к другу и понимать друг друга.</a:t>
            </a:r>
            <a:endParaRPr lang="ru-RU" sz="1200" dirty="0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772400" cy="163195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Исследовательский проект</a:t>
            </a:r>
            <a:br>
              <a:rPr lang="ru-RU" sz="32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32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« Моя семья»</a:t>
            </a:r>
            <a:br>
              <a:rPr lang="ru-RU" sz="3200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(долгосрочный</a:t>
            </a:r>
            <a:r>
              <a:rPr lang="ru-RU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)</a:t>
            </a:r>
            <a:br>
              <a:rPr lang="ru-RU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Участники проекта: дети, воспитатели и родители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2000240"/>
            <a:ext cx="4572000" cy="4141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76400"/>
            <a:ext cx="3276600" cy="5029200"/>
          </a:xfrm>
        </p:spPr>
        <p:txBody>
          <a:bodyPr/>
          <a:lstStyle/>
          <a:p>
            <a:pPr marL="342900" indent="-342900" algn="ctr"/>
            <a:r>
              <a:rPr lang="ru-RU" sz="1800" b="1" i="1" dirty="0" smtClean="0">
                <a:solidFill>
                  <a:srgbClr val="660033"/>
                </a:solidFill>
                <a:effectLst/>
              </a:rPr>
              <a:t>Продукт проектной деятельности</a:t>
            </a:r>
          </a:p>
          <a:p>
            <a:pPr marL="342900" indent="-342900">
              <a:buBlip>
                <a:blip r:embed="rId3"/>
              </a:buBlip>
            </a:pPr>
            <a:r>
              <a:rPr lang="ru-RU" b="1" i="1" dirty="0" smtClean="0">
                <a:solidFill>
                  <a:srgbClr val="660033"/>
                </a:solidFill>
                <a:effectLst/>
              </a:rPr>
              <a:t>Портреты моей семьи;</a:t>
            </a:r>
          </a:p>
          <a:p>
            <a:pPr marL="342900" indent="-342900">
              <a:buBlip>
                <a:blip r:embed="rId3"/>
              </a:buBlip>
            </a:pPr>
            <a:r>
              <a:rPr lang="ru-RU" b="1" i="1" dirty="0" smtClean="0">
                <a:solidFill>
                  <a:srgbClr val="660033"/>
                </a:solidFill>
                <a:effectLst/>
              </a:rPr>
              <a:t>«Моя семья - казачья семья»;</a:t>
            </a:r>
          </a:p>
          <a:p>
            <a:pPr marL="342900" indent="-342900">
              <a:buBlip>
                <a:blip r:embed="rId3"/>
              </a:buBlip>
            </a:pPr>
            <a:r>
              <a:rPr lang="ru-RU" b="1" i="1" dirty="0" smtClean="0">
                <a:solidFill>
                  <a:srgbClr val="660033"/>
                </a:solidFill>
                <a:effectLst/>
              </a:rPr>
              <a:t>Изготовление альбома  «Моя семья»;</a:t>
            </a:r>
          </a:p>
          <a:p>
            <a:pPr marL="342900" indent="-342900">
              <a:buBlip>
                <a:blip r:embed="rId3"/>
              </a:buBlip>
            </a:pPr>
            <a:r>
              <a:rPr lang="ru-RU" b="1" i="1" dirty="0" smtClean="0">
                <a:solidFill>
                  <a:srgbClr val="660033"/>
                </a:solidFill>
                <a:effectLst/>
              </a:rPr>
              <a:t>Изготовление «</a:t>
            </a:r>
            <a:r>
              <a:rPr lang="ru-RU" b="1" i="1" dirty="0" err="1" smtClean="0">
                <a:solidFill>
                  <a:srgbClr val="660033"/>
                </a:solidFill>
                <a:effectLst/>
              </a:rPr>
              <a:t>Генеологического</a:t>
            </a:r>
            <a:r>
              <a:rPr lang="ru-RU" b="1" i="1" dirty="0" smtClean="0">
                <a:solidFill>
                  <a:srgbClr val="660033"/>
                </a:solidFill>
                <a:effectLst/>
              </a:rPr>
              <a:t> древа»;</a:t>
            </a:r>
            <a:endParaRPr lang="en-US" b="1" i="1" dirty="0" smtClean="0">
              <a:solidFill>
                <a:srgbClr val="660033"/>
              </a:solidFill>
              <a:effectLst/>
            </a:endParaRPr>
          </a:p>
          <a:p>
            <a:pPr marL="342900" indent="-342900">
              <a:buBlip>
                <a:blip r:embed="rId3"/>
              </a:buBlip>
            </a:pPr>
            <a:r>
              <a:rPr lang="ru-RU" b="1" i="1" dirty="0" smtClean="0">
                <a:solidFill>
                  <a:srgbClr val="660033"/>
                </a:solidFill>
                <a:effectLst/>
              </a:rPr>
              <a:t>Изготовление эмблемы семьи;</a:t>
            </a:r>
          </a:p>
          <a:p>
            <a:pPr marL="342900" indent="-342900"/>
            <a:endParaRPr lang="ru-RU" sz="1600" b="1" i="1" dirty="0" smtClean="0">
              <a:solidFill>
                <a:srgbClr val="660033"/>
              </a:solidFill>
              <a:effectLst/>
            </a:endParaRPr>
          </a:p>
          <a:p>
            <a:pPr marL="342900" indent="-342900">
              <a:buBlip>
                <a:blip r:embed="rId3"/>
              </a:buBlip>
            </a:pPr>
            <a:endParaRPr lang="ru-RU" sz="1800" b="1" i="1" dirty="0" smtClean="0">
              <a:solidFill>
                <a:srgbClr val="660033"/>
              </a:solidFill>
              <a:effectLst/>
            </a:endParaRPr>
          </a:p>
          <a:p>
            <a:pPr marL="342900" indent="-342900">
              <a:buBlip>
                <a:blip r:embed="rId3"/>
              </a:buBlip>
            </a:pPr>
            <a:endParaRPr lang="ru-RU" sz="2000" b="1" i="1" dirty="0">
              <a:solidFill>
                <a:srgbClr val="660033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810" y="1928802"/>
            <a:ext cx="4572000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4" y="1928802"/>
            <a:ext cx="4748981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1928802"/>
            <a:ext cx="4980432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" t="12187" r="7500" b="3942"/>
          <a:stretch/>
        </p:blipFill>
        <p:spPr>
          <a:xfrm>
            <a:off x="3714744" y="1785926"/>
            <a:ext cx="4987806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1857364"/>
            <a:ext cx="4987806" cy="42844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44" y="1714488"/>
            <a:ext cx="5125519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500"/>
                            </p:stCondLst>
                            <p:childTnLst>
                              <p:par>
                                <p:cTn id="60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0"/>
                            </p:stCondLst>
                            <p:childTnLst>
                              <p:par>
                                <p:cTn id="64" presetID="16" presetClass="entr" presetSubtype="4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162232" y="304799"/>
            <a:ext cx="8686800" cy="2198641"/>
          </a:xfrm>
          <a:prstGeom prst="ribbon2">
            <a:avLst>
              <a:gd name="adj1" fmla="val 16667"/>
              <a:gd name="adj2" fmla="val 70036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</a:rPr>
              <a:t>Международный социально-этнический центр «Игорево поле» х. Погорелов </a:t>
            </a:r>
            <a:r>
              <a:rPr lang="ru-RU" sz="2400" b="1" i="1" dirty="0" err="1" smtClean="0">
                <a:solidFill>
                  <a:schemeClr val="bg1"/>
                </a:solidFill>
              </a:rPr>
              <a:t>Белокалитвинского</a:t>
            </a:r>
            <a:r>
              <a:rPr lang="ru-RU" sz="2400" b="1" i="1" dirty="0" smtClean="0">
                <a:solidFill>
                  <a:schemeClr val="bg1"/>
                </a:solidFill>
              </a:rPr>
              <a:t> района  муниципальный конкурс «День семьи, любви и верности»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32" y="2891301"/>
            <a:ext cx="4095134" cy="3495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43" y="2898909"/>
            <a:ext cx="4630623" cy="3522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765" y="2920518"/>
            <a:ext cx="4579002" cy="3500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3" y="2503441"/>
            <a:ext cx="3131267" cy="41750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981200" cy="19547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416" y="2730693"/>
            <a:ext cx="457201" cy="435865"/>
          </a:xfrm>
          <a:prstGeom prst="rect">
            <a:avLst/>
          </a:prstGeom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658" y="2679040"/>
            <a:ext cx="45720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832" y="3304883"/>
            <a:ext cx="45720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7765557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008047"/>
          </a:xfrm>
        </p:spPr>
        <p:txBody>
          <a:bodyPr/>
          <a:lstStyle/>
          <a:p>
            <a:pPr algn="ctr">
              <a:defRPr/>
            </a:pPr>
            <a: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Творческий проект</a:t>
            </a:r>
            <a:b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« Книга о правах»</a:t>
            </a:r>
            <a:b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800" b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долгосрочный</a:t>
            </a:r>
            <a:br>
              <a:rPr lang="ru-RU" sz="1800" b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1800" b="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участники: дети подготовительной группы и педагоги.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2285992"/>
            <a:ext cx="5072098" cy="41768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35487"/>
            <a:ext cx="5000660" cy="4286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8" y="2271206"/>
            <a:ext cx="5162551" cy="4214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9" y="2271206"/>
            <a:ext cx="5171838" cy="4286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16560" r="10967" b="4946"/>
          <a:stretch/>
        </p:blipFill>
        <p:spPr>
          <a:xfrm>
            <a:off x="547059" y="2235487"/>
            <a:ext cx="5286412" cy="4398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44177">
            <a:off x="4970780" y="2604932"/>
            <a:ext cx="4235477" cy="317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559800" cy="3048000"/>
          </a:xfrm>
        </p:spPr>
        <p:txBody>
          <a:bodyPr/>
          <a:lstStyle/>
          <a:p>
            <a:pPr algn="ctr"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Игровой проект</a:t>
            </a:r>
            <a: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«Что такое хорошо и что такое плохо»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524000"/>
            <a:ext cx="5187950" cy="4952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47800"/>
            <a:ext cx="3008313" cy="5029200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660033"/>
                </a:solidFill>
                <a:effectLst/>
              </a:rPr>
              <a:t>Формы работы: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Дидактические игры;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Настольные игры;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Моделирование ситуации;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Чтение художественной литературы;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Дом «Добрых дел»</a:t>
            </a:r>
          </a:p>
          <a:p>
            <a:pPr marL="342900" indent="-342900">
              <a:buBlip>
                <a:blip r:embed="rId3"/>
              </a:buBlip>
            </a:pPr>
            <a:r>
              <a:rPr lang="ru-RU" sz="2000" b="1" dirty="0" smtClean="0">
                <a:solidFill>
                  <a:srgbClr val="660033"/>
                </a:solidFill>
                <a:effectLst/>
              </a:rPr>
              <a:t>Работа в тетрадях;</a:t>
            </a:r>
          </a:p>
          <a:p>
            <a:endParaRPr lang="ru-RU" sz="2000" b="1" dirty="0" smtClean="0">
              <a:solidFill>
                <a:srgbClr val="660033"/>
              </a:solidFill>
              <a:effectLst/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sz="2000" b="1" dirty="0" smtClean="0">
              <a:solidFill>
                <a:srgbClr val="660033"/>
              </a:solidFill>
              <a:effectLst/>
            </a:endParaRPr>
          </a:p>
          <a:p>
            <a:pPr marL="342900" indent="-342900">
              <a:buFont typeface="Wingdings" pitchFamily="2" charset="2"/>
              <a:buChar char="v"/>
            </a:pPr>
            <a:endParaRPr lang="ru-RU" sz="2000" b="1" dirty="0">
              <a:solidFill>
                <a:srgbClr val="660033"/>
              </a:soli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23" y="1447800"/>
            <a:ext cx="5388077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23" y="1447800"/>
            <a:ext cx="5388077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64" y="1447800"/>
            <a:ext cx="5390535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64" y="1447800"/>
            <a:ext cx="5390536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64" y="1447800"/>
            <a:ext cx="5390536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64" y="1422232"/>
            <a:ext cx="5492136" cy="502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500"/>
                            </p:stCondLst>
                            <p:childTnLst>
                              <p:par>
                                <p:cTn id="50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500"/>
                            </p:stCondLst>
                            <p:childTnLst>
                              <p:par>
                                <p:cTn id="59" presetID="21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WordArt 4"/>
          <p:cNvSpPr>
            <a:spLocks noChangeArrowheads="1" noChangeShapeType="1" noTextEdit="1"/>
          </p:cNvSpPr>
          <p:nvPr/>
        </p:nvSpPr>
        <p:spPr bwMode="auto">
          <a:xfrm>
            <a:off x="381000" y="304800"/>
            <a:ext cx="8058150" cy="1447800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"Забота о будущих поколениях - это</a:t>
            </a:r>
          </a:p>
          <a:p>
            <a:pPr algn="ctr"/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самые надёжные, умные и </a:t>
            </a:r>
          </a:p>
          <a:p>
            <a:pPr algn="ctr"/>
            <a:r>
              <a:rPr lang="ru-RU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accent4">
                    <a:lumMod val="75000"/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благородные инвестиции"</a:t>
            </a:r>
          </a:p>
        </p:txBody>
      </p:sp>
      <p:pic>
        <p:nvPicPr>
          <p:cNvPr id="65539" name="Picture 5" descr="41d342d5b2fe549b7b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3810000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AutoShape 9"/>
          <p:cNvSpPr>
            <a:spLocks noChangeArrowheads="1"/>
          </p:cNvSpPr>
          <p:nvPr/>
        </p:nvSpPr>
        <p:spPr bwMode="auto">
          <a:xfrm>
            <a:off x="4343400" y="2743200"/>
            <a:ext cx="4572000" cy="3810000"/>
          </a:xfrm>
          <a:prstGeom prst="verticalScroll">
            <a:avLst>
              <a:gd name="adj" fmla="val 12500"/>
            </a:avLst>
          </a:prstGeom>
          <a:solidFill>
            <a:srgbClr val="00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1"/>
              <a:t>24 июля 1998г. В России </a:t>
            </a:r>
          </a:p>
          <a:p>
            <a:pPr algn="ctr"/>
            <a:r>
              <a:rPr lang="ru-RU" sz="1800" b="1" i="1"/>
              <a:t>принят</a:t>
            </a:r>
          </a:p>
          <a:p>
            <a:pPr algn="ctr"/>
            <a:r>
              <a:rPr lang="ru-RU" sz="1800" b="1" i="1"/>
              <a:t> Федеральный закон </a:t>
            </a:r>
          </a:p>
          <a:p>
            <a:pPr algn="ctr"/>
            <a:r>
              <a:rPr lang="ru-RU" sz="1800" b="1" i="1"/>
              <a:t>«Об основных гарантиях </a:t>
            </a:r>
          </a:p>
          <a:p>
            <a:pPr algn="ctr"/>
            <a:r>
              <a:rPr lang="ru-RU" sz="1800" b="1" i="1"/>
              <a:t>прав ребёнка в </a:t>
            </a:r>
          </a:p>
          <a:p>
            <a:pPr algn="ctr"/>
            <a:r>
              <a:rPr lang="ru-RU" sz="1800" b="1" i="1"/>
              <a:t>Российской </a:t>
            </a:r>
          </a:p>
          <a:p>
            <a:pPr algn="ctr"/>
            <a:r>
              <a:rPr lang="ru-RU" sz="1800" b="1" i="1"/>
              <a:t>Федерации»</a:t>
            </a:r>
          </a:p>
          <a:p>
            <a:pPr algn="ctr"/>
            <a:endParaRPr lang="ru-RU" sz="1800" b="1" i="1"/>
          </a:p>
          <a:p>
            <a:pPr algn="ctr"/>
            <a:endParaRPr lang="ru-RU" sz="1800" b="1" i="1"/>
          </a:p>
        </p:txBody>
      </p:sp>
      <p:sp>
        <p:nvSpPr>
          <p:cNvPr id="65541" name="AutoShape 11"/>
          <p:cNvSpPr>
            <a:spLocks noChangeArrowheads="1"/>
          </p:cNvSpPr>
          <p:nvPr/>
        </p:nvSpPr>
        <p:spPr bwMode="auto">
          <a:xfrm>
            <a:off x="6858000" y="2290916"/>
            <a:ext cx="2133600" cy="304800"/>
          </a:xfrm>
          <a:prstGeom prst="wedgeRectCallout">
            <a:avLst>
              <a:gd name="adj1" fmla="val -72097"/>
              <a:gd name="adj2" fmla="val -154167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dirty="0" err="1"/>
              <a:t>Д.А.Медведев</a:t>
            </a:r>
            <a:r>
              <a:rPr lang="ru-RU" sz="1800" dirty="0"/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верх 1"/>
          <p:cNvSpPr/>
          <p:nvPr/>
        </p:nvSpPr>
        <p:spPr>
          <a:xfrm>
            <a:off x="228600" y="381000"/>
            <a:ext cx="8610600" cy="1828800"/>
          </a:xfrm>
          <a:prstGeom prst="ribbon2">
            <a:avLst>
              <a:gd name="adj1" fmla="val 12796"/>
              <a:gd name="adj2" fmla="val 69869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</a:rPr>
              <a:t>Итог</a:t>
            </a:r>
            <a:r>
              <a:rPr lang="ru-RU" sz="2800" b="1" i="1" dirty="0" smtClean="0"/>
              <a:t> проекта</a:t>
            </a:r>
          </a:p>
          <a:p>
            <a:pPr algn="ctr"/>
            <a:r>
              <a:rPr lang="ru-RU" sz="2800" b="1" i="1" dirty="0" smtClean="0"/>
              <a:t>Акция</a:t>
            </a:r>
          </a:p>
          <a:p>
            <a:pPr algn="ctr"/>
            <a:r>
              <a:rPr lang="ru-RU" sz="2800" b="1" i="1" dirty="0" smtClean="0"/>
              <a:t> «Хорошие поступки»</a:t>
            </a:r>
            <a:endParaRPr lang="ru-RU" sz="2800" b="1" i="1" dirty="0"/>
          </a:p>
        </p:txBody>
      </p:sp>
      <p:pic>
        <p:nvPicPr>
          <p:cNvPr id="4" name="Рисунок 3" descr="DSCF0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2428868"/>
            <a:ext cx="5286412" cy="3964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DSCF0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32" y="2357430"/>
            <a:ext cx="5500694" cy="4125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2336292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4682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174" y="1995240"/>
            <a:ext cx="5132435" cy="44817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75" y="2131308"/>
            <a:ext cx="5050336" cy="4071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458200" cy="1162050"/>
          </a:xfrm>
        </p:spPr>
        <p:txBody>
          <a:bodyPr/>
          <a:lstStyle/>
          <a:p>
            <a:pPr algn="ctr">
              <a:defRPr/>
            </a:pPr>
            <a:r>
              <a:rPr lang="ru-RU" sz="3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Практико- ориентированный </a:t>
            </a:r>
            <a:br>
              <a:rPr lang="ru-RU" sz="3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« Скоро в школу»</a:t>
            </a:r>
            <a:endParaRPr lang="ru-RU" sz="32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400" y="1828800"/>
            <a:ext cx="3581400" cy="4297363"/>
          </a:xfrm>
        </p:spPr>
        <p:txBody>
          <a:bodyPr/>
          <a:lstStyle/>
          <a:p>
            <a:r>
              <a:rPr lang="ru-RU" sz="2400" b="1" i="1" dirty="0" smtClean="0">
                <a:solidFill>
                  <a:srgbClr val="660033"/>
                </a:solidFill>
                <a:effectLst/>
              </a:rPr>
              <a:t>Формы работы: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i="1" dirty="0" smtClean="0">
                <a:solidFill>
                  <a:srgbClr val="660033"/>
                </a:solidFill>
                <a:effectLst/>
              </a:rPr>
              <a:t>Совместные мероприятия с учениками  школы  кадетского корпуса;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i="1" dirty="0" smtClean="0">
                <a:solidFill>
                  <a:srgbClr val="660033"/>
                </a:solidFill>
                <a:effectLst/>
              </a:rPr>
              <a:t>Экскурсии в школу и в кадетский корпус;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i="1" dirty="0" smtClean="0">
                <a:solidFill>
                  <a:srgbClr val="660033"/>
                </a:solidFill>
                <a:effectLst/>
              </a:rPr>
              <a:t>Сюжетно-ролевая игра  «Школа»;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i="1" dirty="0" err="1" smtClean="0">
                <a:solidFill>
                  <a:srgbClr val="660033"/>
                </a:solidFill>
                <a:effectLst/>
              </a:rPr>
              <a:t>Родительско</a:t>
            </a:r>
            <a:r>
              <a:rPr lang="ru-RU" sz="2000" b="1" i="1" dirty="0" smtClean="0">
                <a:solidFill>
                  <a:srgbClr val="660033"/>
                </a:solidFill>
                <a:effectLst/>
              </a:rPr>
              <a:t>-детская мастерская;</a:t>
            </a:r>
          </a:p>
          <a:p>
            <a:pPr marL="342900" indent="-342900">
              <a:buBlip>
                <a:blip r:embed="rId4"/>
              </a:buBlip>
            </a:pPr>
            <a:endParaRPr lang="ru-RU" sz="2000" b="1" i="1" dirty="0" smtClean="0">
              <a:solidFill>
                <a:srgbClr val="660033"/>
              </a:solidFill>
              <a:effectLst/>
            </a:endParaRPr>
          </a:p>
          <a:p>
            <a:endParaRPr lang="ru-RU" sz="2000" b="1" i="1" dirty="0" smtClean="0">
              <a:solidFill>
                <a:srgbClr val="660033"/>
              </a:solidFill>
              <a:effectLst/>
            </a:endParaRPr>
          </a:p>
          <a:p>
            <a:pPr marL="342900" indent="-342900">
              <a:buBlip>
                <a:blip r:embed="rId4"/>
              </a:buBlip>
            </a:pPr>
            <a:endParaRPr lang="ru-RU" sz="2000" b="1" i="1" dirty="0" smtClean="0">
              <a:solidFill>
                <a:srgbClr val="660033"/>
              </a:solidFill>
              <a:effectLst/>
            </a:endParaRP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75" y="1976610"/>
            <a:ext cx="5109577" cy="4410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882" y="1964639"/>
            <a:ext cx="5054237" cy="4510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17" y="1929522"/>
            <a:ext cx="5199147" cy="4619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6"/>
          <a:stretch/>
        </p:blipFill>
        <p:spPr>
          <a:xfrm>
            <a:off x="3537317" y="1907155"/>
            <a:ext cx="5314770" cy="464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8" r="11964"/>
          <a:stretch/>
        </p:blipFill>
        <p:spPr>
          <a:xfrm>
            <a:off x="3537317" y="1910757"/>
            <a:ext cx="5272394" cy="4654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t="7908" r="13786" b="16956"/>
          <a:stretch/>
        </p:blipFill>
        <p:spPr>
          <a:xfrm>
            <a:off x="3521150" y="1863347"/>
            <a:ext cx="5357731" cy="4701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SV1024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214554"/>
            <a:ext cx="5643602" cy="4232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Лента лицом вверх 1"/>
          <p:cNvSpPr/>
          <p:nvPr/>
        </p:nvSpPr>
        <p:spPr>
          <a:xfrm>
            <a:off x="609600" y="228600"/>
            <a:ext cx="8077200" cy="1676400"/>
          </a:xfrm>
          <a:prstGeom prst="ribbon2">
            <a:avLst>
              <a:gd name="adj1" fmla="val 16667"/>
              <a:gd name="adj2" fmla="val 70085"/>
            </a:avLst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/>
              <a:t>Итог проекта:</a:t>
            </a:r>
          </a:p>
          <a:p>
            <a:pPr algn="ctr"/>
            <a:r>
              <a:rPr lang="ru-RU" sz="2400" b="1" i="1" dirty="0" smtClean="0"/>
              <a:t>Совместный праздник  с учениками  МБОУ СШ №2</a:t>
            </a:r>
          </a:p>
          <a:p>
            <a:pPr algn="ctr"/>
            <a:r>
              <a:rPr lang="ru-RU" sz="2400" b="1" i="1" dirty="0" smtClean="0"/>
              <a:t>«Мы будущие первоклассники»</a:t>
            </a:r>
            <a:endParaRPr lang="ru-RU" sz="2400" b="1" i="1" dirty="0"/>
          </a:p>
        </p:txBody>
      </p:sp>
      <p:pic>
        <p:nvPicPr>
          <p:cNvPr id="5" name="Рисунок 4" descr="SV102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214554"/>
            <a:ext cx="5524538" cy="4143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2057400" cy="2314575"/>
          </a:xfrm>
          <a:prstGeom prst="rect">
            <a:avLst/>
          </a:prstGeom>
        </p:spPr>
      </p:pic>
      <p:pic>
        <p:nvPicPr>
          <p:cNvPr id="10" name="Рисунок 9" descr="SV1024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317330">
            <a:off x="4693494" y="2948751"/>
            <a:ext cx="4214810" cy="31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V1024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396135">
            <a:off x="4585365" y="2678896"/>
            <a:ext cx="4286285" cy="3214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V10246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982674">
            <a:off x="5228317" y="2344887"/>
            <a:ext cx="3000378" cy="4162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057454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4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4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4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32" name="Picture 8" descr="DSC00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6" y="2971058"/>
            <a:ext cx="4419600" cy="35919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57200" y="341055"/>
            <a:ext cx="807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Как бы серьезно ни продумывались формы правового воспитания детей в дошкольных образовательных учреждениях,  какой бы высокой ни была квалификация работников дошкольного учреждения, невозможно </a:t>
            </a:r>
          </a:p>
          <a:p>
            <a:pPr algn="ctr"/>
            <a:r>
              <a:rPr lang="ru-RU" b="1" i="1" dirty="0"/>
              <a:t>достигнуть поставленной цели без </a:t>
            </a:r>
          </a:p>
          <a:p>
            <a:pPr algn="ctr"/>
            <a:r>
              <a:rPr lang="ru-RU" b="1" i="1" dirty="0"/>
              <a:t>постоянной поддержки и активного</a:t>
            </a:r>
          </a:p>
          <a:p>
            <a:pPr algn="ctr"/>
            <a:r>
              <a:rPr lang="ru-RU" b="1" i="1" dirty="0"/>
              <a:t> участия родителей в </a:t>
            </a:r>
          </a:p>
          <a:p>
            <a:pPr algn="ctr"/>
            <a:r>
              <a:rPr lang="ru-RU" b="1" i="1" dirty="0" err="1"/>
              <a:t>правовоспитательном</a:t>
            </a:r>
            <a:r>
              <a:rPr lang="ru-RU" b="1" i="1" dirty="0"/>
              <a:t> процессе.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26" y="2971057"/>
            <a:ext cx="4495800" cy="35919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1" y="2971058"/>
            <a:ext cx="4592639" cy="35585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4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214414" y="214290"/>
            <a:ext cx="6143668" cy="1071570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00CC"/>
                </a:solidFill>
              </a:rPr>
              <a:t>Модель выпускника </a:t>
            </a:r>
          </a:p>
          <a:p>
            <a:pPr algn="ctr"/>
            <a:r>
              <a:rPr lang="ru-RU" b="1" dirty="0" smtClean="0">
                <a:solidFill>
                  <a:srgbClr val="6600CC"/>
                </a:solidFill>
              </a:rPr>
              <a:t>МБДОУ ДС №7 «Солнышко»</a:t>
            </a:r>
          </a:p>
          <a:p>
            <a:pPr algn="ctr"/>
            <a:r>
              <a:rPr lang="ru-RU" b="1" dirty="0" smtClean="0">
                <a:solidFill>
                  <a:srgbClr val="6600CC"/>
                </a:solidFill>
              </a:rPr>
              <a:t>«Правовед»</a:t>
            </a:r>
            <a:endParaRPr lang="ru-RU" b="1" dirty="0">
              <a:solidFill>
                <a:srgbClr val="6600CC"/>
              </a:solidFill>
            </a:endParaRPr>
          </a:p>
        </p:txBody>
      </p:sp>
      <p:sp>
        <p:nvSpPr>
          <p:cNvPr id="48" name="Скругленная прямоугольная выноска 47"/>
          <p:cNvSpPr/>
          <p:nvPr/>
        </p:nvSpPr>
        <p:spPr>
          <a:xfrm>
            <a:off x="642910" y="2857496"/>
            <a:ext cx="7929618" cy="3786214"/>
          </a:xfrm>
          <a:prstGeom prst="wedgeRoundRectCallout">
            <a:avLst>
              <a:gd name="adj1" fmla="val -998"/>
              <a:gd name="adj2" fmla="val -67925"/>
              <a:gd name="adj3" fmla="val 16667"/>
            </a:avLst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устойчивые представления о своих правах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самостоятельность;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инициативность;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умение осуществлять выбор;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принимать решение;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умение разрешать конфликтные ситуации нормативными способами;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навыки произвольного контролирования своего поведения и управление им.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71472" y="1428736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В результате проектной деятельности по правовому воспитанию у детей формируются:</a:t>
            </a:r>
            <a:endParaRPr lang="ru-RU" sz="2400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WordArt 4"/>
          <p:cNvSpPr>
            <a:spLocks noChangeArrowheads="1" noChangeShapeType="1" noTextEdit="1"/>
          </p:cNvSpPr>
          <p:nvPr/>
        </p:nvSpPr>
        <p:spPr bwMode="auto">
          <a:xfrm>
            <a:off x="381000" y="3276600"/>
            <a:ext cx="7010400" cy="1709738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Спасибо за внимание</a:t>
            </a:r>
          </a:p>
        </p:txBody>
      </p:sp>
      <p:pic>
        <p:nvPicPr>
          <p:cNvPr id="160780" name="Picture 12" descr="38932541_34c196b8adb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42672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81" name="Picture 13" descr="BS00967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800600"/>
            <a:ext cx="2971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07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160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219200" y="0"/>
            <a:ext cx="6705600" cy="838200"/>
          </a:xfrm>
          <a:prstGeom prst="horizontalScroll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Государство и права детей</a:t>
            </a:r>
          </a:p>
        </p:txBody>
      </p:sp>
      <p:sp>
        <p:nvSpPr>
          <p:cNvPr id="7" name="Овал 6"/>
          <p:cNvSpPr/>
          <p:nvPr/>
        </p:nvSpPr>
        <p:spPr>
          <a:xfrm>
            <a:off x="1143000" y="1066800"/>
            <a:ext cx="22098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Цели</a:t>
            </a:r>
          </a:p>
        </p:txBody>
      </p:sp>
      <p:sp>
        <p:nvSpPr>
          <p:cNvPr id="8" name="Овал 7"/>
          <p:cNvSpPr/>
          <p:nvPr/>
        </p:nvSpPr>
        <p:spPr>
          <a:xfrm>
            <a:off x="5638800" y="990600"/>
            <a:ext cx="2362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7030A0"/>
                </a:solidFill>
              </a:rPr>
              <a:t>Принципы</a:t>
            </a:r>
          </a:p>
        </p:txBody>
      </p:sp>
      <p:sp>
        <p:nvSpPr>
          <p:cNvPr id="9" name="Выгнутая влево стрелка 8"/>
          <p:cNvSpPr/>
          <p:nvPr/>
        </p:nvSpPr>
        <p:spPr>
          <a:xfrm>
            <a:off x="304800" y="228600"/>
            <a:ext cx="838200" cy="1292225"/>
          </a:xfrm>
          <a:prstGeom prst="curvedRight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право стрелка 10"/>
          <p:cNvSpPr/>
          <p:nvPr/>
        </p:nvSpPr>
        <p:spPr>
          <a:xfrm>
            <a:off x="8077200" y="228600"/>
            <a:ext cx="731838" cy="1216025"/>
          </a:xfrm>
          <a:prstGeom prst="curvedLeft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057400" y="1676400"/>
            <a:ext cx="152400" cy="304800"/>
          </a:xfrm>
          <a:prstGeom prst="down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705600" y="1524000"/>
            <a:ext cx="152400" cy="304800"/>
          </a:xfrm>
          <a:prstGeom prst="down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Блок-схема: документ 14"/>
          <p:cNvSpPr/>
          <p:nvPr/>
        </p:nvSpPr>
        <p:spPr>
          <a:xfrm>
            <a:off x="228600" y="2057400"/>
            <a:ext cx="4191000" cy="685800"/>
          </a:xfrm>
          <a:prstGeom prst="flowChartDocumen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7030A0"/>
                </a:solidFill>
              </a:rPr>
              <a:t>Осуществление прав детей предусмотренных Конституцией РФ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2057400" y="2743200"/>
            <a:ext cx="152400" cy="304800"/>
          </a:xfrm>
          <a:prstGeom prst="down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Блок-схема: документ 17"/>
          <p:cNvSpPr/>
          <p:nvPr/>
        </p:nvSpPr>
        <p:spPr>
          <a:xfrm>
            <a:off x="228600" y="3200400"/>
            <a:ext cx="4191000" cy="762000"/>
          </a:xfrm>
          <a:prstGeom prst="flowChartDocumen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7030A0"/>
                </a:solidFill>
              </a:rPr>
              <a:t>Формирование правовых основ гарантий прав ребёнка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2057400" y="3962400"/>
            <a:ext cx="152400" cy="304800"/>
          </a:xfrm>
          <a:prstGeom prst="down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Блок-схема: документ 19"/>
          <p:cNvSpPr/>
          <p:nvPr/>
        </p:nvSpPr>
        <p:spPr>
          <a:xfrm>
            <a:off x="228600" y="4343400"/>
            <a:ext cx="4191000" cy="990600"/>
          </a:xfrm>
          <a:prstGeom prst="flowChartDocumen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7030A0"/>
                </a:solidFill>
              </a:rPr>
              <a:t>Содействие физическому, интеллектуальному, психическому , духовному и нравственному развитию детей.</a:t>
            </a:r>
          </a:p>
        </p:txBody>
      </p:sp>
      <p:sp>
        <p:nvSpPr>
          <p:cNvPr id="21" name="Блок-схема: документ 20"/>
          <p:cNvSpPr/>
          <p:nvPr/>
        </p:nvSpPr>
        <p:spPr>
          <a:xfrm>
            <a:off x="4953000" y="1905000"/>
            <a:ext cx="3581400" cy="612775"/>
          </a:xfrm>
          <a:prstGeom prst="flowChartDocumen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7030A0"/>
                </a:solidFill>
              </a:rPr>
              <a:t>Законодательное обеспечение прав ребёнка</a:t>
            </a:r>
          </a:p>
        </p:txBody>
      </p:sp>
      <p:sp>
        <p:nvSpPr>
          <p:cNvPr id="22" name="Стрелка вниз 21"/>
          <p:cNvSpPr/>
          <p:nvPr/>
        </p:nvSpPr>
        <p:spPr>
          <a:xfrm>
            <a:off x="6781800" y="2590800"/>
            <a:ext cx="152400" cy="304800"/>
          </a:xfrm>
          <a:prstGeom prst="down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Блок-схема: документ 22"/>
          <p:cNvSpPr/>
          <p:nvPr/>
        </p:nvSpPr>
        <p:spPr>
          <a:xfrm>
            <a:off x="4953000" y="2971800"/>
            <a:ext cx="3581400" cy="612775"/>
          </a:xfrm>
          <a:prstGeom prst="flowChartDocumen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7030A0"/>
                </a:solidFill>
              </a:rPr>
              <a:t>Государственная поддержка семьи в подготовке детей к полноценной жизни в обществе.</a:t>
            </a:r>
          </a:p>
        </p:txBody>
      </p:sp>
      <p:sp>
        <p:nvSpPr>
          <p:cNvPr id="24" name="Блок-схема: документ 23"/>
          <p:cNvSpPr/>
          <p:nvPr/>
        </p:nvSpPr>
        <p:spPr>
          <a:xfrm>
            <a:off x="4953000" y="3962400"/>
            <a:ext cx="3581400" cy="612775"/>
          </a:xfrm>
          <a:prstGeom prst="flowChartDocumen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7030A0"/>
                </a:solidFill>
              </a:rPr>
              <a:t>Ответственность должностных лиц, граждан за нарушение прав и законных интересов ребёнка.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6705600" y="3581400"/>
            <a:ext cx="152400" cy="304800"/>
          </a:xfrm>
          <a:prstGeom prst="down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6705600" y="4572000"/>
            <a:ext cx="152400" cy="304800"/>
          </a:xfrm>
          <a:prstGeom prst="down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Блок-схема: документ 26"/>
          <p:cNvSpPr/>
          <p:nvPr/>
        </p:nvSpPr>
        <p:spPr>
          <a:xfrm>
            <a:off x="4953000" y="4876800"/>
            <a:ext cx="3581400" cy="612775"/>
          </a:xfrm>
          <a:prstGeom prst="flowChartDocumen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7030A0"/>
                </a:solidFill>
              </a:rPr>
              <a:t>Государственная поддержка организаций. Осуществляющих деятельность по защите прав детей.</a:t>
            </a:r>
          </a:p>
        </p:txBody>
      </p:sp>
      <p:sp>
        <p:nvSpPr>
          <p:cNvPr id="28" name="Стрелка вниз 27"/>
          <p:cNvSpPr/>
          <p:nvPr/>
        </p:nvSpPr>
        <p:spPr>
          <a:xfrm>
            <a:off x="2057400" y="5334000"/>
            <a:ext cx="152400" cy="304800"/>
          </a:xfrm>
          <a:prstGeom prst="down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6705600" y="5486400"/>
            <a:ext cx="152400" cy="304800"/>
          </a:xfrm>
          <a:prstGeom prst="downArrow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Горизонтальный свиток 29"/>
          <p:cNvSpPr/>
          <p:nvPr/>
        </p:nvSpPr>
        <p:spPr>
          <a:xfrm>
            <a:off x="609600" y="5638800"/>
            <a:ext cx="7772400" cy="1033463"/>
          </a:xfrm>
          <a:prstGeom prst="horizontalScrol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</a:rPr>
              <a:t>Федеральный закон РФ «Об основных гарантиях прав ребёнка в Российской Федерации» устанавливает основные гарантии прав и законных интересов ребёнка в целях создания правовых, социально-экономических условий для реализации прав  ребёнка.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676400"/>
            <a:ext cx="5562600" cy="4572000"/>
          </a:xfrm>
        </p:spPr>
        <p:txBody>
          <a:bodyPr/>
          <a:lstStyle/>
          <a:p>
            <a:pPr eaLnBrk="1" hangingPunct="1">
              <a:defRPr/>
            </a:pPr>
            <a:endParaRPr lang="ru-RU" sz="2000" smtClean="0"/>
          </a:p>
          <a:p>
            <a:pPr eaLnBrk="1" hangingPunct="1">
              <a:defRPr/>
            </a:pPr>
            <a:endParaRPr lang="ru-RU" smtClean="0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smtClean="0">
                <a:solidFill>
                  <a:srgbClr val="3333FF"/>
                </a:solidFill>
              </a:rPr>
              <a:t>Этапы признания прав ребёнка на международном уровне.</a:t>
            </a:r>
          </a:p>
        </p:txBody>
      </p:sp>
      <p:pic>
        <p:nvPicPr>
          <p:cNvPr id="89093" name="Picture 5" descr="1286197134_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r="8009"/>
          <a:stretch/>
        </p:blipFill>
        <p:spPr bwMode="auto">
          <a:xfrm>
            <a:off x="4807974" y="1192161"/>
            <a:ext cx="3524865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5" name="AutoShape 7"/>
          <p:cNvSpPr>
            <a:spLocks noChangeArrowheads="1"/>
          </p:cNvSpPr>
          <p:nvPr/>
        </p:nvSpPr>
        <p:spPr bwMode="auto">
          <a:xfrm>
            <a:off x="304800" y="1219200"/>
            <a:ext cx="3200400" cy="762000"/>
          </a:xfrm>
          <a:prstGeom prst="flowChartTerminator">
            <a:avLst/>
          </a:prstGeom>
          <a:gradFill rotWithShape="1">
            <a:gsLst>
              <a:gs pos="0">
                <a:srgbClr val="FF99FF"/>
              </a:gs>
              <a:gs pos="100000">
                <a:srgbClr val="7F7F7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1">
                <a:solidFill>
                  <a:srgbClr val="663300"/>
                </a:solidFill>
              </a:rPr>
              <a:t>Женевская декларация</a:t>
            </a:r>
          </a:p>
          <a:p>
            <a:pPr algn="ctr"/>
            <a:r>
              <a:rPr lang="ru-RU" sz="1800" b="1" i="1">
                <a:solidFill>
                  <a:srgbClr val="663300"/>
                </a:solidFill>
              </a:rPr>
              <a:t> прав ребёнка (1924г.)</a:t>
            </a:r>
          </a:p>
        </p:txBody>
      </p:sp>
      <p:sp>
        <p:nvSpPr>
          <p:cNvPr id="89096" name="AutoShape 8"/>
          <p:cNvSpPr>
            <a:spLocks noChangeArrowheads="1"/>
          </p:cNvSpPr>
          <p:nvPr/>
        </p:nvSpPr>
        <p:spPr bwMode="auto">
          <a:xfrm>
            <a:off x="1676400" y="2057400"/>
            <a:ext cx="381000" cy="609600"/>
          </a:xfrm>
          <a:prstGeom prst="downArrow">
            <a:avLst>
              <a:gd name="adj1" fmla="val 50000"/>
              <a:gd name="adj2" fmla="val 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9097" name="AutoShape 9"/>
          <p:cNvSpPr>
            <a:spLocks noChangeArrowheads="1"/>
          </p:cNvSpPr>
          <p:nvPr/>
        </p:nvSpPr>
        <p:spPr bwMode="auto">
          <a:xfrm>
            <a:off x="304800" y="2743200"/>
            <a:ext cx="3048000" cy="838200"/>
          </a:xfrm>
          <a:prstGeom prst="flowChartTerminator">
            <a:avLst/>
          </a:prstGeom>
          <a:gradFill rotWithShape="1">
            <a:gsLst>
              <a:gs pos="0">
                <a:srgbClr val="FF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1"/>
              <a:t>Декларация</a:t>
            </a:r>
          </a:p>
          <a:p>
            <a:pPr algn="ctr"/>
            <a:r>
              <a:rPr lang="ru-RU" sz="1800" b="1" i="1"/>
              <a:t> прав ребёнка</a:t>
            </a:r>
          </a:p>
          <a:p>
            <a:pPr algn="ctr"/>
            <a:r>
              <a:rPr lang="ru-RU" sz="1800" b="1" i="1"/>
              <a:t>(1959г.)</a:t>
            </a:r>
          </a:p>
        </p:txBody>
      </p:sp>
      <p:sp>
        <p:nvSpPr>
          <p:cNvPr id="89099" name="AutoShape 11"/>
          <p:cNvSpPr>
            <a:spLocks noChangeArrowheads="1"/>
          </p:cNvSpPr>
          <p:nvPr/>
        </p:nvSpPr>
        <p:spPr bwMode="auto">
          <a:xfrm>
            <a:off x="304800" y="5105400"/>
            <a:ext cx="3200400" cy="838200"/>
          </a:xfrm>
          <a:prstGeom prst="flowChartTerminator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 b="1" i="1">
                <a:solidFill>
                  <a:srgbClr val="FF0066"/>
                </a:solidFill>
              </a:rPr>
              <a:t>Конвенция </a:t>
            </a:r>
          </a:p>
          <a:p>
            <a:pPr algn="ctr"/>
            <a:r>
              <a:rPr lang="ru-RU" sz="1800" b="1" i="1">
                <a:solidFill>
                  <a:srgbClr val="FF0066"/>
                </a:solidFill>
              </a:rPr>
              <a:t>о правах ребёнка</a:t>
            </a:r>
          </a:p>
          <a:p>
            <a:pPr algn="ctr"/>
            <a:r>
              <a:rPr lang="ru-RU" sz="1800" b="1" i="1">
                <a:solidFill>
                  <a:srgbClr val="FF0066"/>
                </a:solidFill>
              </a:rPr>
              <a:t>(1989г.)</a:t>
            </a:r>
          </a:p>
        </p:txBody>
      </p:sp>
      <p:sp>
        <p:nvSpPr>
          <p:cNvPr id="89100" name="AutoShape 12"/>
          <p:cNvSpPr>
            <a:spLocks noChangeArrowheads="1"/>
          </p:cNvSpPr>
          <p:nvPr/>
        </p:nvSpPr>
        <p:spPr bwMode="auto">
          <a:xfrm>
            <a:off x="1524000" y="6096000"/>
            <a:ext cx="733425" cy="762000"/>
          </a:xfrm>
          <a:prstGeom prst="curvedRightArrow">
            <a:avLst>
              <a:gd name="adj1" fmla="val 20779"/>
              <a:gd name="adj2" fmla="val 4155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9101" name="AutoShape 13"/>
          <p:cNvSpPr>
            <a:spLocks noChangeArrowheads="1"/>
          </p:cNvSpPr>
          <p:nvPr/>
        </p:nvSpPr>
        <p:spPr bwMode="auto">
          <a:xfrm>
            <a:off x="3657600" y="4191000"/>
            <a:ext cx="5181600" cy="2514600"/>
          </a:xfrm>
          <a:prstGeom prst="flowChartMultidocument">
            <a:avLst/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i="1"/>
              <a:t>Первый официально </a:t>
            </a:r>
          </a:p>
          <a:p>
            <a:pPr algn="ctr"/>
            <a:r>
              <a:rPr lang="ru-RU" sz="1600" b="1" i="1"/>
              <a:t>утверждённый международный</a:t>
            </a:r>
          </a:p>
          <a:p>
            <a:pPr algn="ctr"/>
            <a:r>
              <a:rPr lang="ru-RU" sz="1600" b="1" i="1"/>
              <a:t>документ, регулирующий </a:t>
            </a:r>
          </a:p>
          <a:p>
            <a:pPr algn="ctr"/>
            <a:r>
              <a:rPr lang="ru-RU" sz="1600" b="1" i="1"/>
              <a:t>взаимоотношения взрослых </a:t>
            </a:r>
          </a:p>
          <a:p>
            <a:pPr algn="ctr"/>
            <a:r>
              <a:rPr lang="ru-RU" sz="1600" b="1" i="1"/>
              <a:t>и детей, который был принят</a:t>
            </a:r>
          </a:p>
          <a:p>
            <a:pPr algn="ctr"/>
            <a:r>
              <a:rPr lang="ru-RU" sz="1600" b="1" i="1"/>
              <a:t>Генеральной Ассамблеей ООН </a:t>
            </a:r>
          </a:p>
          <a:p>
            <a:pPr algn="ctr"/>
            <a:r>
              <a:rPr lang="ru-RU" sz="1600" b="1" i="1"/>
              <a:t>20 ноября.</a:t>
            </a:r>
          </a:p>
        </p:txBody>
      </p:sp>
      <p:sp>
        <p:nvSpPr>
          <p:cNvPr id="89103" name="AutoShape 15"/>
          <p:cNvSpPr>
            <a:spLocks noChangeArrowheads="1"/>
          </p:cNvSpPr>
          <p:nvPr/>
        </p:nvSpPr>
        <p:spPr bwMode="auto">
          <a:xfrm>
            <a:off x="838200" y="3657600"/>
            <a:ext cx="2133600" cy="1366838"/>
          </a:xfrm>
          <a:prstGeom prst="upDownArrowCallout">
            <a:avLst>
              <a:gd name="adj1" fmla="val 39024"/>
              <a:gd name="adj2" fmla="val 39024"/>
              <a:gd name="adj3" fmla="val 125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600" b="1" i="1"/>
              <a:t>1979г.</a:t>
            </a:r>
          </a:p>
          <a:p>
            <a:pPr algn="ctr"/>
            <a:r>
              <a:rPr lang="ru-RU" sz="1600" b="1" i="1"/>
              <a:t>Международный</a:t>
            </a:r>
          </a:p>
          <a:p>
            <a:pPr algn="ctr"/>
            <a:r>
              <a:rPr lang="ru-RU" sz="1600" b="1" i="1"/>
              <a:t>год Ребёнка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9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90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9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8500"/>
                            </p:stCondLst>
                            <p:childTnLst>
                              <p:par>
                                <p:cTn id="3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9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9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89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5" grpId="0" animBg="1"/>
      <p:bldP spid="89096" grpId="0" animBg="1"/>
      <p:bldP spid="89097" grpId="0" animBg="1"/>
      <p:bldP spid="89099" grpId="0" animBg="1"/>
      <p:bldP spid="89100" grpId="0" animBg="1"/>
      <p:bldP spid="89101" grpId="0" animBg="1"/>
      <p:bldP spid="89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0200" y="274638"/>
            <a:ext cx="3276600" cy="5287962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Антон Семёнович Макаренко</a:t>
            </a:r>
          </a:p>
        </p:txBody>
      </p:sp>
      <p:pic>
        <p:nvPicPr>
          <p:cNvPr id="6758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457200"/>
            <a:ext cx="4167188" cy="5965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554162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Лев                            Василий                 Семёнович               Александрович </a:t>
            </a:r>
            <a:r>
              <a:rPr lang="ru-RU" sz="3600" dirty="0" err="1" smtClean="0">
                <a:solidFill>
                  <a:schemeClr val="accent4">
                    <a:lumMod val="75000"/>
                  </a:schemeClr>
                </a:solidFill>
              </a:rPr>
              <a:t>Выготский</a:t>
            </a: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               Сухомлинский </a:t>
            </a: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8611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313113" cy="4538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r="21181"/>
          <a:stretch>
            <a:fillRect/>
          </a:stretch>
        </p:blipFill>
        <p:spPr bwMode="auto">
          <a:xfrm>
            <a:off x="5105400" y="2057400"/>
            <a:ext cx="3276600" cy="4538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err="1" smtClean="0"/>
              <a:t>Элиасберг</a:t>
            </a:r>
            <a:r>
              <a:rPr lang="ru-RU" sz="4000" dirty="0" smtClean="0"/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ru-RU" sz="4000" dirty="0" smtClean="0"/>
              <a:t>Наталия Ильинична</a:t>
            </a:r>
            <a:br>
              <a:rPr lang="ru-RU" sz="4000" dirty="0" smtClean="0"/>
            </a:br>
            <a:r>
              <a:rPr lang="ru-RU" sz="4000" dirty="0" smtClean="0"/>
              <a:t>«Целостная система правового воспитания»</a:t>
            </a:r>
          </a:p>
        </p:txBody>
      </p:sp>
      <p:pic>
        <p:nvPicPr>
          <p:cNvPr id="7065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3"/>
          <a:stretch>
            <a:fillRect/>
          </a:stretch>
        </p:blipFill>
        <p:spPr bwMode="auto">
          <a:xfrm>
            <a:off x="1905001" y="2879024"/>
            <a:ext cx="5334000" cy="3674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5735"/>
            <a:ext cx="3228975" cy="46497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59414"/>
            <a:ext cx="3352800" cy="49453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35735"/>
            <a:ext cx="3587525" cy="50980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20877"/>
            <a:ext cx="3657600" cy="507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олна 1"/>
          <p:cNvSpPr/>
          <p:nvPr/>
        </p:nvSpPr>
        <p:spPr>
          <a:xfrm>
            <a:off x="838200" y="-1"/>
            <a:ext cx="7624916" cy="1485029"/>
          </a:xfrm>
          <a:prstGeom prst="wav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660033"/>
                </a:solidFill>
              </a:rPr>
              <a:t>Правовое  образования дошкольников </a:t>
            </a:r>
          </a:p>
          <a:p>
            <a:pPr algn="ctr">
              <a:defRPr/>
            </a:pPr>
            <a:r>
              <a:rPr lang="ru-RU" b="1" dirty="0">
                <a:solidFill>
                  <a:srgbClr val="660033"/>
                </a:solidFill>
              </a:rPr>
              <a:t>Образовательная область « Социализация», в соответствии   с ФГТ</a:t>
            </a:r>
          </a:p>
        </p:txBody>
      </p:sp>
      <p:sp>
        <p:nvSpPr>
          <p:cNvPr id="3" name="Выноска-облако 2"/>
          <p:cNvSpPr/>
          <p:nvPr/>
        </p:nvSpPr>
        <p:spPr>
          <a:xfrm>
            <a:off x="457200" y="1485029"/>
            <a:ext cx="1752600" cy="685800"/>
          </a:xfrm>
          <a:prstGeom prst="cloudCallout">
            <a:avLst>
              <a:gd name="adj1" fmla="val -30086"/>
              <a:gd name="adj2" fmla="val 11259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Цель</a:t>
            </a:r>
            <a:r>
              <a:rPr lang="ru-RU" dirty="0"/>
              <a:t> 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2469126" y="1676399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5400000">
            <a:off x="950042" y="2552700"/>
            <a:ext cx="685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152400" y="3040626"/>
            <a:ext cx="2459292" cy="762000"/>
          </a:xfrm>
          <a:prstGeom prst="cloudCallout">
            <a:avLst>
              <a:gd name="adj1" fmla="val -30686"/>
              <a:gd name="adj2" fmla="val 30614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Задачи</a:t>
            </a:r>
            <a:r>
              <a:rPr lang="ru-RU" dirty="0"/>
              <a:t> </a:t>
            </a: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738716" y="1522412"/>
            <a:ext cx="4724400" cy="61277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Формирование основ правового сознания дошкольников</a:t>
            </a: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3281516" y="2324100"/>
            <a:ext cx="5638800" cy="167640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Расширение представлений о своей принадлежности к человеческому сообществу, о правах детей в мире (Декларация прав ребёнка), об отечественных и международных организациях ,занимающихся соблюдением прав ребёнка( (Юнеско)</a:t>
            </a: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3193026" y="4125861"/>
            <a:ext cx="5638800" cy="731274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Формирование  элементарных представлений о свободе личности как достижении человечества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193026" y="5067300"/>
            <a:ext cx="5638800" cy="60960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Осознание детьми понятия «ЗОЖ» и его влияние на состояние здоровья.</a:t>
            </a: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314700" y="5867400"/>
            <a:ext cx="5562600" cy="91440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Воспитание уважения к достоинству и личным правам другого человека, формирование основ толерантности.</a:t>
            </a:r>
          </a:p>
        </p:txBody>
      </p:sp>
      <p:sp>
        <p:nvSpPr>
          <p:cNvPr id="26" name="Стрелка углом вверх 25"/>
          <p:cNvSpPr/>
          <p:nvPr/>
        </p:nvSpPr>
        <p:spPr>
          <a:xfrm rot="5400000">
            <a:off x="1449643" y="4591050"/>
            <a:ext cx="2895600" cy="571500"/>
          </a:xfrm>
          <a:prstGeom prst="bentUpArrow">
            <a:avLst>
              <a:gd name="adj1" fmla="val 21923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2611692" y="3200400"/>
            <a:ext cx="629265" cy="247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2773926" y="50673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2743200" y="41910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2.2|6.8|15.6"/>
</p:tagLst>
</file>

<file path=ppt/theme/theme1.xml><?xml version="1.0" encoding="utf-8"?>
<a:theme xmlns:a="http://schemas.openxmlformats.org/drawingml/2006/main" name="Студия">
  <a:themeElements>
    <a:clrScheme name="Студия 5">
      <a:dk1>
        <a:srgbClr val="000000"/>
      </a:dk1>
      <a:lt1>
        <a:srgbClr val="FFFFFF"/>
      </a:lt1>
      <a:dk2>
        <a:srgbClr val="FF0000"/>
      </a:dk2>
      <a:lt2>
        <a:srgbClr val="FFCC00"/>
      </a:lt2>
      <a:accent1>
        <a:srgbClr val="66CC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B8E2FF"/>
      </a:accent5>
      <a:accent6>
        <a:srgbClr val="008A00"/>
      </a:accent6>
      <a:hlink>
        <a:srgbClr val="FF3300"/>
      </a:hlink>
      <a:folHlink>
        <a:srgbClr val="6600FF"/>
      </a:folHlink>
    </a:clrScheme>
    <a:fontScheme name="Студия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удия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1">
        <a:dk1>
          <a:srgbClr val="881700"/>
        </a:dk1>
        <a:lt1>
          <a:srgbClr val="FAF9E6"/>
        </a:lt1>
        <a:dk2>
          <a:srgbClr val="FF3399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FFADC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2">
        <a:dk1>
          <a:srgbClr val="FF350D"/>
        </a:dk1>
        <a:lt1>
          <a:srgbClr val="FAF9E6"/>
        </a:lt1>
        <a:dk2>
          <a:srgbClr val="FF3399"/>
        </a:dk2>
        <a:lt2>
          <a:srgbClr val="FFFF00"/>
        </a:lt2>
        <a:accent1>
          <a:srgbClr val="FF9900"/>
        </a:accent1>
        <a:accent2>
          <a:srgbClr val="B86D52"/>
        </a:accent2>
        <a:accent3>
          <a:srgbClr val="FFADCA"/>
        </a:accent3>
        <a:accent4>
          <a:srgbClr val="D6D5C4"/>
        </a:accent4>
        <a:accent5>
          <a:srgbClr val="FFCA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3">
        <a:dk1>
          <a:srgbClr val="0000AC"/>
        </a:dk1>
        <a:lt1>
          <a:srgbClr val="FFFFFF"/>
        </a:lt1>
        <a:dk2>
          <a:srgbClr val="9933FF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CAADFF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4">
        <a:dk1>
          <a:srgbClr val="FF350D"/>
        </a:dk1>
        <a:lt1>
          <a:srgbClr val="FAF9E6"/>
        </a:lt1>
        <a:dk2>
          <a:srgbClr val="FF66FF"/>
        </a:dk2>
        <a:lt2>
          <a:srgbClr val="FFFF00"/>
        </a:lt2>
        <a:accent1>
          <a:srgbClr val="FF9900"/>
        </a:accent1>
        <a:accent2>
          <a:srgbClr val="B86D52"/>
        </a:accent2>
        <a:accent3>
          <a:srgbClr val="FFB8FF"/>
        </a:accent3>
        <a:accent4>
          <a:srgbClr val="D6D5C4"/>
        </a:accent4>
        <a:accent5>
          <a:srgbClr val="FFCA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5">
        <a:dk1>
          <a:srgbClr val="FF0066"/>
        </a:dk1>
        <a:lt1>
          <a:srgbClr val="FAF9E6"/>
        </a:lt1>
        <a:dk2>
          <a:srgbClr val="FF66FF"/>
        </a:dk2>
        <a:lt2>
          <a:srgbClr val="FFFF00"/>
        </a:lt2>
        <a:accent1>
          <a:srgbClr val="FF9900"/>
        </a:accent1>
        <a:accent2>
          <a:srgbClr val="B86D52"/>
        </a:accent2>
        <a:accent3>
          <a:srgbClr val="FFB8FF"/>
        </a:accent3>
        <a:accent4>
          <a:srgbClr val="D6D5C4"/>
        </a:accent4>
        <a:accent5>
          <a:srgbClr val="FFCA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6">
        <a:dk1>
          <a:srgbClr val="00002E"/>
        </a:dk1>
        <a:lt1>
          <a:srgbClr val="FFFFFF"/>
        </a:lt1>
        <a:dk2>
          <a:srgbClr val="3399FF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DCAFF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Равновесие">
  <a:themeElements>
    <a:clrScheme name="Равновесие 11">
      <a:dk1>
        <a:srgbClr val="0000FF"/>
      </a:dk1>
      <a:lt1>
        <a:srgbClr val="99FF99"/>
      </a:lt1>
      <a:dk2>
        <a:srgbClr val="008000"/>
      </a:dk2>
      <a:lt2>
        <a:srgbClr val="339966"/>
      </a:lt2>
      <a:accent1>
        <a:srgbClr val="2EB62E"/>
      </a:accent1>
      <a:accent2>
        <a:srgbClr val="2DCD25"/>
      </a:accent2>
      <a:accent3>
        <a:srgbClr val="CAFFCA"/>
      </a:accent3>
      <a:accent4>
        <a:srgbClr val="0000DA"/>
      </a:accent4>
      <a:accent5>
        <a:srgbClr val="ADD7AD"/>
      </a:accent5>
      <a:accent6>
        <a:srgbClr val="28BA20"/>
      </a:accent6>
      <a:hlink>
        <a:srgbClr val="FFFA3F"/>
      </a:hlink>
      <a:folHlink>
        <a:srgbClr val="9933FF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10">
        <a:dk1>
          <a:srgbClr val="0000FF"/>
        </a:dk1>
        <a:lt1>
          <a:srgbClr val="99FF99"/>
        </a:lt1>
        <a:dk2>
          <a:srgbClr val="008000"/>
        </a:dk2>
        <a:lt2>
          <a:srgbClr val="003300"/>
        </a:lt2>
        <a:accent1>
          <a:srgbClr val="2EB62E"/>
        </a:accent1>
        <a:accent2>
          <a:srgbClr val="2DCD25"/>
        </a:accent2>
        <a:accent3>
          <a:srgbClr val="CAFFCA"/>
        </a:accent3>
        <a:accent4>
          <a:srgbClr val="0000DA"/>
        </a:accent4>
        <a:accent5>
          <a:srgbClr val="ADD7AD"/>
        </a:accent5>
        <a:accent6>
          <a:srgbClr val="28BA20"/>
        </a:accent6>
        <a:hlink>
          <a:srgbClr val="FFFA3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11">
        <a:dk1>
          <a:srgbClr val="0000FF"/>
        </a:dk1>
        <a:lt1>
          <a:srgbClr val="99FF99"/>
        </a:lt1>
        <a:dk2>
          <a:srgbClr val="008000"/>
        </a:dk2>
        <a:lt2>
          <a:srgbClr val="339966"/>
        </a:lt2>
        <a:accent1>
          <a:srgbClr val="2EB62E"/>
        </a:accent1>
        <a:accent2>
          <a:srgbClr val="2DCD25"/>
        </a:accent2>
        <a:accent3>
          <a:srgbClr val="CAFFCA"/>
        </a:accent3>
        <a:accent4>
          <a:srgbClr val="0000DA"/>
        </a:accent4>
        <a:accent5>
          <a:srgbClr val="ADD7AD"/>
        </a:accent5>
        <a:accent6>
          <a:srgbClr val="28BA20"/>
        </a:accent6>
        <a:hlink>
          <a:srgbClr val="FFFA3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12">
        <a:dk1>
          <a:srgbClr val="0000FF"/>
        </a:dk1>
        <a:lt1>
          <a:srgbClr val="99FF99"/>
        </a:lt1>
        <a:dk2>
          <a:srgbClr val="008000"/>
        </a:dk2>
        <a:lt2>
          <a:srgbClr val="009900"/>
        </a:lt2>
        <a:accent1>
          <a:srgbClr val="2EB62E"/>
        </a:accent1>
        <a:accent2>
          <a:srgbClr val="2DCD25"/>
        </a:accent2>
        <a:accent3>
          <a:srgbClr val="CAFFCA"/>
        </a:accent3>
        <a:accent4>
          <a:srgbClr val="0000DA"/>
        </a:accent4>
        <a:accent5>
          <a:srgbClr val="ADD7AD"/>
        </a:accent5>
        <a:accent6>
          <a:srgbClr val="28BA20"/>
        </a:accent6>
        <a:hlink>
          <a:srgbClr val="FFFA3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13">
        <a:dk1>
          <a:srgbClr val="0000FF"/>
        </a:dk1>
        <a:lt1>
          <a:srgbClr val="99FF99"/>
        </a:lt1>
        <a:dk2>
          <a:srgbClr val="008000"/>
        </a:dk2>
        <a:lt2>
          <a:srgbClr val="669900"/>
        </a:lt2>
        <a:accent1>
          <a:srgbClr val="2EB62E"/>
        </a:accent1>
        <a:accent2>
          <a:srgbClr val="2DCD25"/>
        </a:accent2>
        <a:accent3>
          <a:srgbClr val="CAFFCA"/>
        </a:accent3>
        <a:accent4>
          <a:srgbClr val="0000DA"/>
        </a:accent4>
        <a:accent5>
          <a:srgbClr val="ADD7AD"/>
        </a:accent5>
        <a:accent6>
          <a:srgbClr val="28BA20"/>
        </a:accent6>
        <a:hlink>
          <a:srgbClr val="FFFA3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14">
        <a:dk1>
          <a:srgbClr val="881700"/>
        </a:dk1>
        <a:lt1>
          <a:srgbClr val="FAF9E6"/>
        </a:lt1>
        <a:dk2>
          <a:srgbClr val="FF3399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FFADC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15">
        <a:dk1>
          <a:srgbClr val="FF350D"/>
        </a:dk1>
        <a:lt1>
          <a:srgbClr val="FAF9E6"/>
        </a:lt1>
        <a:dk2>
          <a:srgbClr val="FF3399"/>
        </a:dk2>
        <a:lt2>
          <a:srgbClr val="FFFF00"/>
        </a:lt2>
        <a:accent1>
          <a:srgbClr val="FF9900"/>
        </a:accent1>
        <a:accent2>
          <a:srgbClr val="B86D52"/>
        </a:accent2>
        <a:accent3>
          <a:srgbClr val="FFADCA"/>
        </a:accent3>
        <a:accent4>
          <a:srgbClr val="D6D5C4"/>
        </a:accent4>
        <a:accent5>
          <a:srgbClr val="FFCA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16">
        <a:dk1>
          <a:srgbClr val="0000AC"/>
        </a:dk1>
        <a:lt1>
          <a:srgbClr val="FFFFFF"/>
        </a:lt1>
        <a:dk2>
          <a:srgbClr val="9933FF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CAADFF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Кимоно">
  <a:themeElements>
    <a:clrScheme name="Кимоно 9">
      <a:dk1>
        <a:srgbClr val="00002E"/>
      </a:dk1>
      <a:lt1>
        <a:srgbClr val="FFFFFF"/>
      </a:lt1>
      <a:dk2>
        <a:srgbClr val="3399FF"/>
      </a:dk2>
      <a:lt2>
        <a:srgbClr val="F4BC40"/>
      </a:lt2>
      <a:accent1>
        <a:srgbClr val="9280CC"/>
      </a:accent1>
      <a:accent2>
        <a:srgbClr val="BD51A1"/>
      </a:accent2>
      <a:accent3>
        <a:srgbClr val="ADCAFF"/>
      </a:accent3>
      <a:accent4>
        <a:srgbClr val="DADADA"/>
      </a:accent4>
      <a:accent5>
        <a:srgbClr val="C7C0E2"/>
      </a:accent5>
      <a:accent6>
        <a:srgbClr val="AB4991"/>
      </a:accent6>
      <a:hlink>
        <a:srgbClr val="CC66FF"/>
      </a:hlink>
      <a:folHlink>
        <a:srgbClr val="824F99"/>
      </a:folHlink>
    </a:clrScheme>
    <a:fontScheme name="Кимоно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9">
        <a:dk1>
          <a:srgbClr val="00002E"/>
        </a:dk1>
        <a:lt1>
          <a:srgbClr val="FFFFFF"/>
        </a:lt1>
        <a:dk2>
          <a:srgbClr val="3399FF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DCAFF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2680</TotalTime>
  <Words>907</Words>
  <Application>Microsoft Office PowerPoint</Application>
  <PresentationFormat>Экран (4:3)</PresentationFormat>
  <Paragraphs>199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Студия</vt:lpstr>
      <vt:lpstr>Равновесие</vt:lpstr>
      <vt:lpstr>Кимоно</vt:lpstr>
      <vt:lpstr>«Проектный метод, как средство правового воспитания дошкольников»</vt:lpstr>
      <vt:lpstr>Презентация PowerPoint</vt:lpstr>
      <vt:lpstr>Презентация PowerPoint</vt:lpstr>
      <vt:lpstr>Этапы признания прав ребёнка на международном уровне.</vt:lpstr>
      <vt:lpstr>Антон Семёнович Макаренко</vt:lpstr>
      <vt:lpstr>Лев                            Василий                 Семёнович               Александрович Выготский               Сухомлинский </vt:lpstr>
      <vt:lpstr>Элиасберг  Наталия Ильинична «Целостная система правового воспитания»</vt:lpstr>
      <vt:lpstr>Презентация PowerPoint</vt:lpstr>
      <vt:lpstr>Презентация PowerPoint</vt:lpstr>
      <vt:lpstr>Презентация PowerPoint</vt:lpstr>
      <vt:lpstr>  .  </vt:lpstr>
      <vt:lpstr>Презентация PowerPoint</vt:lpstr>
      <vt:lpstr>Презентация PowerPoint</vt:lpstr>
      <vt:lpstr> Пять «П»  </vt:lpstr>
      <vt:lpstr>Презентация PowerPoint</vt:lpstr>
      <vt:lpstr>  Исследовательский проект « Моя семья» (долгосрочный) Участники проекта: дети, воспитатели и родители </vt:lpstr>
      <vt:lpstr>Презентация PowerPoint</vt:lpstr>
      <vt:lpstr>   Творческий проект « Книга о правах» долгосрочный участники: дети подготовительной группы и педагоги. </vt:lpstr>
      <vt:lpstr>             Игровой проект  «Что такое хорошо и что такое плохо»      </vt:lpstr>
      <vt:lpstr>Презентация PowerPoint</vt:lpstr>
      <vt:lpstr>Практико- ориентированный  « Скоро в школу»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131</cp:revision>
  <cp:lastPrinted>1601-01-01T00:00:00Z</cp:lastPrinted>
  <dcterms:created xsi:type="dcterms:W3CDTF">1601-01-01T00:00:00Z</dcterms:created>
  <dcterms:modified xsi:type="dcterms:W3CDTF">2013-11-05T15:57:28Z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