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7" r:id="rId2"/>
    <p:sldId id="259" r:id="rId3"/>
    <p:sldId id="262" r:id="rId4"/>
    <p:sldId id="264" r:id="rId5"/>
    <p:sldId id="265" r:id="rId6"/>
    <p:sldId id="276" r:id="rId7"/>
    <p:sldId id="263" r:id="rId8"/>
    <p:sldId id="269" r:id="rId9"/>
    <p:sldId id="268" r:id="rId10"/>
    <p:sldId id="275" r:id="rId11"/>
    <p:sldId id="274" r:id="rId12"/>
    <p:sldId id="271" r:id="rId13"/>
    <p:sldId id="272" r:id="rId14"/>
    <p:sldId id="273" r:id="rId15"/>
  </p:sldIdLst>
  <p:sldSz cx="9144000" cy="12192000"/>
  <p:notesSz cx="6858000" cy="99456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43" autoAdjust="0"/>
    <p:restoredTop sz="94660"/>
  </p:normalViewPr>
  <p:slideViewPr>
    <p:cSldViewPr snapToGrid="0">
      <p:cViewPr varScale="1">
        <p:scale>
          <a:sx n="40" d="100"/>
          <a:sy n="40" d="100"/>
        </p:scale>
        <p:origin x="20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95312"/>
            <a:ext cx="7772400" cy="424462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6403623"/>
            <a:ext cx="6858000" cy="2943577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3A068-11EB-4D3C-BADC-BC0A9A8A6740}" type="datetimeFigureOut">
              <a:rPr lang="ru-RU" smtClean="0"/>
              <a:t>26.09.2016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B6E3-8FF7-4203-8E19-DAE9A93874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6282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3A068-11EB-4D3C-BADC-BC0A9A8A6740}" type="datetimeFigureOut">
              <a:rPr lang="ru-RU" smtClean="0"/>
              <a:t>26.09.2016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B6E3-8FF7-4203-8E19-DAE9A93874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4781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649111"/>
            <a:ext cx="1971675" cy="10332156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649111"/>
            <a:ext cx="5800725" cy="1033215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3A068-11EB-4D3C-BADC-BC0A9A8A6740}" type="datetimeFigureOut">
              <a:rPr lang="ru-RU" smtClean="0"/>
              <a:t>26.09.2016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B6E3-8FF7-4203-8E19-DAE9A93874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7601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3A068-11EB-4D3C-BADC-BC0A9A8A6740}" type="datetimeFigureOut">
              <a:rPr lang="ru-RU" smtClean="0"/>
              <a:t>26.09.2016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B6E3-8FF7-4203-8E19-DAE9A93874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01859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3039537"/>
            <a:ext cx="7886700" cy="5071532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8159048"/>
            <a:ext cx="7886700" cy="2666999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3A068-11EB-4D3C-BADC-BC0A9A8A6740}" type="datetimeFigureOut">
              <a:rPr lang="ru-RU" smtClean="0"/>
              <a:t>26.09.2016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B6E3-8FF7-4203-8E19-DAE9A93874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6323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3245556"/>
            <a:ext cx="3886200" cy="77357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3245556"/>
            <a:ext cx="3886200" cy="77357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3A068-11EB-4D3C-BADC-BC0A9A8A6740}" type="datetimeFigureOut">
              <a:rPr lang="ru-RU" smtClean="0"/>
              <a:t>26.09.2016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B6E3-8FF7-4203-8E19-DAE9A93874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523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649114"/>
            <a:ext cx="7886700" cy="235655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2988734"/>
            <a:ext cx="3868340" cy="14647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4453467"/>
            <a:ext cx="3868340" cy="65503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2988734"/>
            <a:ext cx="3887391" cy="146473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4453467"/>
            <a:ext cx="3887391" cy="655037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3A068-11EB-4D3C-BADC-BC0A9A8A6740}" type="datetimeFigureOut">
              <a:rPr lang="ru-RU" smtClean="0"/>
              <a:t>26.09.2016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B6E3-8FF7-4203-8E19-DAE9A93874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3106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3A068-11EB-4D3C-BADC-BC0A9A8A6740}" type="datetimeFigureOut">
              <a:rPr lang="ru-RU" smtClean="0"/>
              <a:t>26.09.2016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B6E3-8FF7-4203-8E19-DAE9A93874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360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3A068-11EB-4D3C-BADC-BC0A9A8A6740}" type="datetimeFigureOut">
              <a:rPr lang="ru-RU" smtClean="0"/>
              <a:t>26.09.2016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B6E3-8FF7-4203-8E19-DAE9A93874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2044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812800"/>
            <a:ext cx="2949178" cy="28448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755425"/>
            <a:ext cx="4629150" cy="866422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3657600"/>
            <a:ext cx="2949178" cy="677615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3A068-11EB-4D3C-BADC-BC0A9A8A6740}" type="datetimeFigureOut">
              <a:rPr lang="ru-RU" smtClean="0"/>
              <a:t>26.09.2016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B6E3-8FF7-4203-8E19-DAE9A93874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661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812800"/>
            <a:ext cx="2949178" cy="28448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1755425"/>
            <a:ext cx="4629150" cy="8664222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3657600"/>
            <a:ext cx="2949178" cy="677615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3A068-11EB-4D3C-BADC-BC0A9A8A6740}" type="datetimeFigureOut">
              <a:rPr lang="ru-RU" smtClean="0"/>
              <a:t>26.09.2016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3B6E3-8FF7-4203-8E19-DAE9A93874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9070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649114"/>
            <a:ext cx="7886700" cy="2356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3245556"/>
            <a:ext cx="7886700" cy="7735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11300181"/>
            <a:ext cx="205740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3A068-11EB-4D3C-BADC-BC0A9A8A6740}" type="datetimeFigureOut">
              <a:rPr lang="ru-RU" smtClean="0"/>
              <a:t>26.09.2016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11300181"/>
            <a:ext cx="308610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11300181"/>
            <a:ext cx="2057400" cy="64911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3B6E3-8FF7-4203-8E19-DAE9A93874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9410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43000">
              <a:srgbClr val="FFC000"/>
            </a:gs>
            <a:gs pos="77000">
              <a:schemeClr val="accent2">
                <a:lumMod val="75000"/>
                <a:alpha val="75000"/>
              </a:schemeClr>
            </a:gs>
            <a:gs pos="100000">
              <a:srgbClr val="FF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8084" y="6308103"/>
            <a:ext cx="7422147" cy="476094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Bottom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Знайте и соблюдайте</a:t>
            </a:r>
          </a:p>
          <a:p>
            <a:pPr algn="ctr"/>
            <a:r>
              <a:rPr lang="ru-RU" sz="5400" b="1" dirty="0" smtClean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Правила</a:t>
            </a:r>
          </a:p>
          <a:p>
            <a:pPr algn="ctr"/>
            <a:r>
              <a:rPr lang="ru-RU" sz="5400" b="1" cap="none" spc="0" dirty="0" smtClean="0">
                <a:ln w="22225">
                  <a:solidFill>
                    <a:schemeClr val="accent2">
                      <a:lumMod val="5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Пожарной безопасности!</a:t>
            </a:r>
            <a:endParaRPr lang="ru-RU" sz="5400" b="1" cap="none" spc="0" dirty="0">
              <a:ln w="22225">
                <a:solidFill>
                  <a:schemeClr val="accent2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8667" t="21110" r="17667" b="9111"/>
          <a:stretch/>
        </p:blipFill>
        <p:spPr>
          <a:xfrm>
            <a:off x="2055896" y="1101706"/>
            <a:ext cx="5032208" cy="413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9042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609"/>
          <a:stretch/>
        </p:blipFill>
        <p:spPr>
          <a:xfrm>
            <a:off x="1299213" y="920891"/>
            <a:ext cx="2935902" cy="129967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39844" y="1051764"/>
            <a:ext cx="24546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Вода и огонь – хорошие слуги, но и страшные господа.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9214" y="2626075"/>
            <a:ext cx="2935902" cy="13015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39844" y="2880396"/>
            <a:ext cx="25533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Огонь маслом заливать – лишь огня добавлять.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9214" y="4327385"/>
            <a:ext cx="2935902" cy="13015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9213" y="5958512"/>
            <a:ext cx="2897441" cy="128450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299213" y="4650697"/>
            <a:ext cx="2914344" cy="654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Искру туши до пожара – беду отводи от удара.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345123" y="6352008"/>
            <a:ext cx="28684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Кто огня не бережётся                                    - тот скоро обожжётся.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8443" y="7662904"/>
            <a:ext cx="2897441" cy="12845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6189" y="9367296"/>
            <a:ext cx="2901948" cy="128636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1058" y="7847630"/>
            <a:ext cx="2792210" cy="99983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4023" y="9611969"/>
            <a:ext cx="2749534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3751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23490" y="1082839"/>
            <a:ext cx="5145147" cy="35372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973182" y="4620126"/>
            <a:ext cx="5245763" cy="346509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Трапеция 3"/>
          <p:cNvSpPr/>
          <p:nvPr/>
        </p:nvSpPr>
        <p:spPr>
          <a:xfrm rot="5400000">
            <a:off x="5883438" y="2418348"/>
            <a:ext cx="3537288" cy="866274"/>
          </a:xfrm>
          <a:prstGeom prst="trapezoid">
            <a:avLst>
              <a:gd name="adj" fmla="val 6259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Трапеция 4"/>
          <p:cNvSpPr/>
          <p:nvPr/>
        </p:nvSpPr>
        <p:spPr>
          <a:xfrm rot="16200000">
            <a:off x="-228597" y="2418348"/>
            <a:ext cx="3537285" cy="866271"/>
          </a:xfrm>
          <a:prstGeom prst="trapezoid">
            <a:avLst>
              <a:gd name="adj" fmla="val 8831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3489" y="1082839"/>
            <a:ext cx="5145148" cy="353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5753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98023" y="12261"/>
            <a:ext cx="4195512" cy="593461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57982" y="4996097"/>
            <a:ext cx="3810500" cy="539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295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76180" y="253711"/>
            <a:ext cx="4088130" cy="57885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4148" y="6596717"/>
            <a:ext cx="5420349" cy="3831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2029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02314" y="886073"/>
            <a:ext cx="3550828" cy="502270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823" y="6421854"/>
            <a:ext cx="5489810" cy="387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9933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507247" y="1395662"/>
            <a:ext cx="3027279" cy="5366085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 b="1" dirty="0" smtClean="0">
              <a:solidFill>
                <a:srgbClr val="FF000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ТЕЛЕФОН</a:t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>ПОЖАРНОЙ</a:t>
            </a:r>
            <a:br>
              <a:rPr lang="ru-RU" sz="2400" b="1" dirty="0" smtClean="0">
                <a:solidFill>
                  <a:srgbClr val="FF0000"/>
                </a:solidFill>
              </a:rPr>
            </a:br>
            <a:r>
              <a:rPr lang="ru-RU" sz="2400" b="1" dirty="0" smtClean="0">
                <a:solidFill>
                  <a:srgbClr val="FF0000"/>
                </a:solidFill>
              </a:rPr>
              <a:t>СЛУЖБЫ</a:t>
            </a:r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6600" b="1" dirty="0" smtClean="0">
                <a:solidFill>
                  <a:srgbClr val="FF0000"/>
                </a:solidFill>
              </a:rPr>
              <a:t>01</a:t>
            </a:r>
            <a:endParaRPr lang="ru-RU" sz="2800" b="1" dirty="0" smtClean="0">
              <a:solidFill>
                <a:srgbClr val="FF0000"/>
              </a:solidFill>
            </a:endParaRPr>
          </a:p>
          <a:p>
            <a:pPr algn="ctr"/>
            <a:endParaRPr lang="ru-RU" dirty="0">
              <a:solidFill>
                <a:srgbClr val="FF0000"/>
              </a:solidFill>
            </a:endParaRPr>
          </a:p>
          <a:p>
            <a:pPr algn="ctr"/>
            <a:r>
              <a:rPr lang="ru-RU" dirty="0" smtClean="0">
                <a:solidFill>
                  <a:srgbClr val="FF0000"/>
                </a:solidFill>
              </a:rPr>
              <a:t>ЭКСТРЕННЫЙ ВЫЗОВ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СПЕЦИАЛЬНЫХ СЛУЖБ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С МОБИЛЬНОГО ТЕЛЕФОНА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</a:rPr>
              <a:t>112</a:t>
            </a:r>
          </a:p>
          <a:p>
            <a:pPr algn="ctr"/>
            <a:endParaRPr lang="ru-RU" sz="1600" dirty="0">
              <a:solidFill>
                <a:srgbClr val="FF0000"/>
              </a:solidFill>
            </a:endParaRPr>
          </a:p>
          <a:p>
            <a:pPr algn="ctr"/>
            <a:r>
              <a:rPr lang="ru-RU" sz="1600" dirty="0" smtClean="0">
                <a:solidFill>
                  <a:srgbClr val="FF0000"/>
                </a:solidFill>
              </a:rPr>
              <a:t>ЕДИНЫЙ ТЕЛЕФОН</a:t>
            </a:r>
          </a:p>
          <a:p>
            <a:pPr algn="ctr"/>
            <a:r>
              <a:rPr lang="ru-RU" sz="1600" dirty="0" smtClean="0">
                <a:solidFill>
                  <a:srgbClr val="FF0000"/>
                </a:solidFill>
              </a:rPr>
              <a:t>СЛУЖБЫ СПАСЕНИЯ</a:t>
            </a:r>
          </a:p>
          <a:p>
            <a:pPr algn="ctr"/>
            <a:r>
              <a:rPr lang="ru-RU" sz="1600" dirty="0" smtClean="0">
                <a:solidFill>
                  <a:srgbClr val="FF0000"/>
                </a:solidFill>
              </a:rPr>
              <a:t>911</a:t>
            </a:r>
            <a:endParaRPr lang="ru-RU" sz="1600" dirty="0">
              <a:solidFill>
                <a:srgbClr val="FF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8010" y="6977815"/>
            <a:ext cx="4825751" cy="312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775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950102" y="-81571"/>
            <a:ext cx="3447868" cy="4872986"/>
          </a:xfrm>
          <a:prstGeom prst="rect">
            <a:avLst/>
          </a:prstGeom>
        </p:spPr>
      </p:pic>
      <p:sp>
        <p:nvSpPr>
          <p:cNvPr id="4" name="Горизонтальный свиток 3"/>
          <p:cNvSpPr/>
          <p:nvPr/>
        </p:nvSpPr>
        <p:spPr>
          <a:xfrm rot="5400000">
            <a:off x="4833082" y="1655053"/>
            <a:ext cx="2737859" cy="1363495"/>
          </a:xfrm>
          <a:prstGeom prst="horizontalScroll">
            <a:avLst>
              <a:gd name="adj" fmla="val 25000"/>
            </a:avLst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 rot="5400000">
            <a:off x="5046096" y="2349730"/>
            <a:ext cx="2311830" cy="40017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">
              <a:avLst/>
            </a:prstTxWarp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Правила пожарной </a:t>
            </a:r>
          </a:p>
          <a:p>
            <a:pPr algn="ctr"/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безопасности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44183" y="4078856"/>
            <a:ext cx="4900097" cy="31160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Трапеция 5"/>
          <p:cNvSpPr/>
          <p:nvPr/>
        </p:nvSpPr>
        <p:spPr>
          <a:xfrm rot="5400000">
            <a:off x="5946982" y="5282795"/>
            <a:ext cx="3116029" cy="708152"/>
          </a:xfrm>
          <a:prstGeom prst="trapezoid">
            <a:avLst>
              <a:gd name="adj" fmla="val 6921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Трапеция 6"/>
          <p:cNvSpPr/>
          <p:nvPr/>
        </p:nvSpPr>
        <p:spPr>
          <a:xfrm rot="16200000">
            <a:off x="240973" y="5238704"/>
            <a:ext cx="3116027" cy="796332"/>
          </a:xfrm>
          <a:prstGeom prst="trapezoid">
            <a:avLst>
              <a:gd name="adj" fmla="val 6468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89870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220" t="10848" r="74656" b="47939"/>
          <a:stretch/>
        </p:blipFill>
        <p:spPr>
          <a:xfrm>
            <a:off x="733926" y="755316"/>
            <a:ext cx="3388250" cy="44904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6943" t="10473" r="50400" b="48127"/>
          <a:stretch/>
        </p:blipFill>
        <p:spPr>
          <a:xfrm>
            <a:off x="4572000" y="838869"/>
            <a:ext cx="3325651" cy="43233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50400" t="10848" r="26810" b="47938"/>
          <a:stretch/>
        </p:blipFill>
        <p:spPr>
          <a:xfrm>
            <a:off x="733926" y="6045199"/>
            <a:ext cx="3549316" cy="45663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74390" t="10660" r="3085" b="47751"/>
          <a:stretch/>
        </p:blipFill>
        <p:spPr>
          <a:xfrm>
            <a:off x="4673600" y="6045200"/>
            <a:ext cx="3476201" cy="456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076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819" t="53559" r="74257" b="4104"/>
          <a:stretch/>
        </p:blipFill>
        <p:spPr>
          <a:xfrm>
            <a:off x="879641" y="848895"/>
            <a:ext cx="3437861" cy="45171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73591" t="52249" r="2020" b="4477"/>
          <a:stretch/>
        </p:blipFill>
        <p:spPr>
          <a:xfrm>
            <a:off x="4622800" y="6162841"/>
            <a:ext cx="3756475" cy="474177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378" t="2125" r="67171" b="7664"/>
          <a:stretch/>
        </p:blipFill>
        <p:spPr>
          <a:xfrm>
            <a:off x="4622800" y="848895"/>
            <a:ext cx="3447328" cy="45171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3551" t="2916" r="34636" b="8060"/>
          <a:stretch/>
        </p:blipFill>
        <p:spPr>
          <a:xfrm>
            <a:off x="762095" y="6162842"/>
            <a:ext cx="3555407" cy="454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977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244183" y="4078856"/>
            <a:ext cx="4900097" cy="31160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Трапеция 5"/>
          <p:cNvSpPr/>
          <p:nvPr/>
        </p:nvSpPr>
        <p:spPr>
          <a:xfrm rot="5400000">
            <a:off x="5969128" y="2166767"/>
            <a:ext cx="3116029" cy="708152"/>
          </a:xfrm>
          <a:prstGeom prst="trapezoid">
            <a:avLst>
              <a:gd name="adj" fmla="val 6921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Трапеция 6"/>
          <p:cNvSpPr/>
          <p:nvPr/>
        </p:nvSpPr>
        <p:spPr>
          <a:xfrm rot="16200000">
            <a:off x="237068" y="2122677"/>
            <a:ext cx="3116027" cy="796332"/>
          </a:xfrm>
          <a:prstGeom prst="trapezoid">
            <a:avLst>
              <a:gd name="adj" fmla="val 6468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222035" y="962828"/>
            <a:ext cx="4900097" cy="31160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4182" y="1004112"/>
            <a:ext cx="4877950" cy="307474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8731" y="2091209"/>
            <a:ext cx="4331000" cy="90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71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888" y="1521929"/>
            <a:ext cx="5972681" cy="836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2694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49722" y="1698582"/>
            <a:ext cx="4767179" cy="32354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967761" y="4961925"/>
            <a:ext cx="4799175" cy="298599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Трапеция 3"/>
          <p:cNvSpPr/>
          <p:nvPr/>
        </p:nvSpPr>
        <p:spPr>
          <a:xfrm rot="16200000">
            <a:off x="-95876" y="2888471"/>
            <a:ext cx="3278396" cy="812800"/>
          </a:xfrm>
          <a:prstGeom prst="trapezoid">
            <a:avLst>
              <a:gd name="adj" fmla="val 625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Трапеция 6"/>
          <p:cNvSpPr/>
          <p:nvPr/>
        </p:nvSpPr>
        <p:spPr>
          <a:xfrm rot="5400000">
            <a:off x="5515943" y="2888471"/>
            <a:ext cx="3278396" cy="812801"/>
          </a:xfrm>
          <a:prstGeom prst="trapezoid">
            <a:avLst>
              <a:gd name="adj" fmla="val 5215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3141456" y="1655673"/>
            <a:ext cx="25733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З</a:t>
            </a:r>
            <a:r>
              <a:rPr lang="ru-RU" sz="54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агадки</a:t>
            </a:r>
            <a:endParaRPr lang="ru-RU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/>
          <a:srcRect r="31790" b="49274"/>
          <a:stretch/>
        </p:blipFill>
        <p:spPr>
          <a:xfrm>
            <a:off x="4409145" y="2625086"/>
            <a:ext cx="1809069" cy="179380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495" y="2487814"/>
            <a:ext cx="1850817" cy="218866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4768" y="8463102"/>
            <a:ext cx="2214599" cy="28114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4498" y="8463102"/>
            <a:ext cx="2512438" cy="314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652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76401" y="2334736"/>
            <a:ext cx="202932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/>
              <a:t>Что за лестница такая</a:t>
            </a:r>
          </a:p>
          <a:p>
            <a:pPr algn="ctr"/>
            <a:r>
              <a:rPr lang="ru-RU" sz="1600" dirty="0" smtClean="0"/>
              <a:t>Из машины вырастает,</a:t>
            </a:r>
          </a:p>
          <a:p>
            <a:pPr algn="ctr"/>
            <a:r>
              <a:rPr lang="ru-RU" sz="1600" dirty="0" smtClean="0"/>
              <a:t>Поднимаясь выше дома,</a:t>
            </a:r>
          </a:p>
          <a:p>
            <a:pPr algn="ctr"/>
            <a:r>
              <a:rPr lang="ru-RU" sz="1600" dirty="0" smtClean="0"/>
              <a:t>Всем пожарным так знакома.</a:t>
            </a:r>
          </a:p>
          <a:p>
            <a:pPr algn="ctr"/>
            <a:r>
              <a:rPr lang="ru-RU" sz="1600" dirty="0" smtClean="0"/>
              <a:t>(лестница на пожарной машине)</a:t>
            </a:r>
            <a:endParaRPr lang="ru-RU" sz="1600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138964"/>
              </p:ext>
            </p:extLst>
          </p:nvPr>
        </p:nvGraphicFramePr>
        <p:xfrm>
          <a:off x="1580148" y="2239095"/>
          <a:ext cx="6553200" cy="83831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84400"/>
                <a:gridCol w="2184400"/>
                <a:gridCol w="2184400"/>
              </a:tblGrid>
              <a:tr h="259760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 smtClean="0"/>
                    </a:p>
                    <a:p>
                      <a:pPr algn="ctr"/>
                      <a:r>
                        <a:rPr lang="ru-RU" sz="1600" dirty="0" smtClean="0"/>
                        <a:t>Я мчусь с сиреной на пожар,</a:t>
                      </a:r>
                    </a:p>
                    <a:p>
                      <a:pPr algn="ctr"/>
                      <a:r>
                        <a:rPr lang="ru-RU" sz="1600" dirty="0" smtClean="0"/>
                        <a:t>Везу я воду с пеной.</a:t>
                      </a:r>
                    </a:p>
                    <a:p>
                      <a:pPr algn="ctr"/>
                      <a:r>
                        <a:rPr lang="ru-RU" sz="1600" dirty="0" smtClean="0"/>
                        <a:t>Потушим вмиг огонь и жар</a:t>
                      </a:r>
                    </a:p>
                    <a:p>
                      <a:pPr algn="ctr"/>
                      <a:r>
                        <a:rPr lang="ru-RU" sz="1600" dirty="0" smtClean="0"/>
                        <a:t>Мы быстро, словно стрелы.</a:t>
                      </a:r>
                    </a:p>
                    <a:p>
                      <a:pPr algn="ctr"/>
                      <a:r>
                        <a:rPr lang="ru-RU" sz="1600" dirty="0" smtClean="0"/>
                        <a:t>(пожарная машина)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 smtClean="0"/>
                    </a:p>
                    <a:p>
                      <a:pPr algn="ctr"/>
                      <a:r>
                        <a:rPr lang="ru-RU" sz="1600" dirty="0" smtClean="0"/>
                        <a:t>Выпал на пол уголек,</a:t>
                      </a:r>
                    </a:p>
                    <a:p>
                      <a:pPr algn="ctr"/>
                      <a:r>
                        <a:rPr lang="ru-RU" sz="1600" dirty="0" smtClean="0"/>
                        <a:t>Деревянный пол зажег.</a:t>
                      </a:r>
                    </a:p>
                    <a:p>
                      <a:pPr algn="ctr"/>
                      <a:r>
                        <a:rPr lang="ru-RU" sz="1600" dirty="0" smtClean="0"/>
                        <a:t>Не смотри, не жди, не стой.</a:t>
                      </a:r>
                    </a:p>
                    <a:p>
                      <a:pPr algn="ctr"/>
                      <a:r>
                        <a:rPr lang="ru-RU" sz="1600" dirty="0" smtClean="0"/>
                        <a:t>А скорей залей…</a:t>
                      </a:r>
                    </a:p>
                    <a:p>
                      <a:pPr algn="ctr"/>
                      <a:r>
                        <a:rPr lang="ru-RU" sz="1600" dirty="0" smtClean="0"/>
                        <a:t>(водой)</a:t>
                      </a:r>
                      <a:endParaRPr lang="ru-RU" sz="1600" dirty="0"/>
                    </a:p>
                  </a:txBody>
                  <a:tcPr/>
                </a:tc>
              </a:tr>
              <a:tr h="2707103">
                <a:tc>
                  <a:txBody>
                    <a:bodyPr/>
                    <a:lstStyle/>
                    <a:p>
                      <a:pPr algn="ctr"/>
                      <a:endParaRPr lang="ru-RU" sz="2000" dirty="0" smtClean="0"/>
                    </a:p>
                    <a:p>
                      <a:pPr algn="ctr"/>
                      <a:r>
                        <a:rPr lang="ru-RU" sz="1600" dirty="0" smtClean="0"/>
                        <a:t>Что за тесный, тесный дом?</a:t>
                      </a:r>
                    </a:p>
                    <a:p>
                      <a:pPr algn="ctr"/>
                      <a:r>
                        <a:rPr lang="ru-RU" sz="1600" dirty="0" smtClean="0"/>
                        <a:t>Сто сестричек жмутся в нем.</a:t>
                      </a:r>
                    </a:p>
                    <a:p>
                      <a:pPr algn="ctr"/>
                      <a:r>
                        <a:rPr lang="ru-RU" sz="1600" dirty="0" smtClean="0"/>
                        <a:t>И любая из сестричек</a:t>
                      </a:r>
                    </a:p>
                    <a:p>
                      <a:pPr algn="ctr"/>
                      <a:r>
                        <a:rPr lang="ru-RU" sz="1600" dirty="0" smtClean="0"/>
                        <a:t>Может вспыхнуть, как костер.</a:t>
                      </a:r>
                    </a:p>
                    <a:p>
                      <a:pPr algn="ctr"/>
                      <a:r>
                        <a:rPr lang="ru-RU" sz="1600" dirty="0" smtClean="0"/>
                        <a:t>Не шути с сестричками,</a:t>
                      </a:r>
                    </a:p>
                    <a:p>
                      <a:pPr algn="ctr"/>
                      <a:r>
                        <a:rPr lang="ru-RU" sz="1600" dirty="0" smtClean="0"/>
                        <a:t>Тоненькими …</a:t>
                      </a:r>
                    </a:p>
                    <a:p>
                      <a:pPr algn="ctr"/>
                      <a:r>
                        <a:rPr lang="ru-RU" sz="1600" dirty="0" smtClean="0"/>
                        <a:t>(Спичками)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 smtClean="0"/>
                    </a:p>
                    <a:p>
                      <a:pPr algn="ctr"/>
                      <a:r>
                        <a:rPr lang="ru-RU" sz="1600" dirty="0" smtClean="0"/>
                        <a:t>Рыжий зверь в печи сидит,</a:t>
                      </a:r>
                    </a:p>
                    <a:p>
                      <a:pPr algn="ctr"/>
                      <a:r>
                        <a:rPr lang="ru-RU" sz="1600" dirty="0" smtClean="0"/>
                        <a:t>он от злости ест дрова,</a:t>
                      </a:r>
                    </a:p>
                    <a:p>
                      <a:pPr algn="ctr"/>
                      <a:r>
                        <a:rPr lang="ru-RU" sz="1600" dirty="0" smtClean="0"/>
                        <a:t>целый час, а, может два,</a:t>
                      </a:r>
                    </a:p>
                    <a:p>
                      <a:pPr algn="ctr"/>
                      <a:r>
                        <a:rPr lang="ru-RU" sz="1600" dirty="0" smtClean="0"/>
                        <a:t>ты его рукой не тронь,</a:t>
                      </a:r>
                    </a:p>
                    <a:p>
                      <a:pPr algn="ctr"/>
                      <a:r>
                        <a:rPr lang="ru-RU" sz="1600" dirty="0" smtClean="0"/>
                        <a:t>искусает всю ладонь.</a:t>
                      </a:r>
                    </a:p>
                    <a:p>
                      <a:pPr algn="ctr"/>
                      <a:r>
                        <a:rPr lang="ru-RU" sz="1600" dirty="0" smtClean="0"/>
                        <a:t>(огонь)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Смел огонь, они смелее,</a:t>
                      </a:r>
                    </a:p>
                    <a:p>
                      <a:pPr algn="ctr"/>
                      <a:r>
                        <a:rPr lang="ru-RU" sz="1600" dirty="0" smtClean="0"/>
                        <a:t>Он силен, они сильнее,</a:t>
                      </a:r>
                    </a:p>
                    <a:p>
                      <a:pPr algn="ctr"/>
                      <a:r>
                        <a:rPr lang="ru-RU" sz="1600" dirty="0" smtClean="0"/>
                        <a:t>Их огнем не испугать, </a:t>
                      </a:r>
                    </a:p>
                    <a:p>
                      <a:pPr algn="ctr"/>
                      <a:r>
                        <a:rPr lang="ru-RU" sz="1600" dirty="0" smtClean="0"/>
                        <a:t>Им к огню не привыкать!</a:t>
                      </a:r>
                    </a:p>
                    <a:p>
                      <a:pPr algn="ctr"/>
                      <a:r>
                        <a:rPr lang="ru-RU" sz="1600" dirty="0" smtClean="0"/>
                        <a:t>(пожарные)</a:t>
                      </a:r>
                      <a:endParaRPr lang="ru-RU" sz="1600" dirty="0"/>
                    </a:p>
                  </a:txBody>
                  <a:tcPr/>
                </a:tc>
              </a:tr>
              <a:tr h="2707103">
                <a:tc>
                  <a:txBody>
                    <a:bodyPr/>
                    <a:lstStyle/>
                    <a:p>
                      <a:pPr algn="ctr"/>
                      <a:endParaRPr lang="ru-RU" sz="2400" dirty="0" smtClean="0"/>
                    </a:p>
                    <a:p>
                      <a:pPr algn="ctr"/>
                      <a:r>
                        <a:rPr lang="ru-RU" sz="1600" dirty="0" smtClean="0"/>
                        <a:t>Висит - молчит, а перевернешь, шипит, и пена летит</a:t>
                      </a:r>
                    </a:p>
                    <a:p>
                      <a:pPr algn="ctr"/>
                      <a:endParaRPr lang="ru-RU" sz="1600" dirty="0" smtClean="0"/>
                    </a:p>
                    <a:p>
                      <a:pPr algn="ctr"/>
                      <a:r>
                        <a:rPr lang="ru-RU" sz="1600" dirty="0" smtClean="0"/>
                        <a:t>(огнетушитель)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 smtClean="0"/>
                    </a:p>
                    <a:p>
                      <a:pPr algn="ctr"/>
                      <a:endParaRPr lang="ru-RU" sz="2400" dirty="0" smtClean="0"/>
                    </a:p>
                    <a:p>
                      <a:pPr algn="ctr"/>
                      <a:endParaRPr lang="ru-RU" sz="2400" dirty="0" smtClean="0"/>
                    </a:p>
                    <a:p>
                      <a:pPr algn="ctr"/>
                      <a:r>
                        <a:rPr lang="ru-RU" sz="1600" dirty="0" smtClean="0"/>
                        <a:t>С языком, а не лает, без зубов, а кусает</a:t>
                      </a:r>
                    </a:p>
                    <a:p>
                      <a:pPr algn="ctr"/>
                      <a:r>
                        <a:rPr lang="ru-RU" sz="1600" dirty="0" smtClean="0"/>
                        <a:t>(огонь)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2400" dirty="0" smtClean="0"/>
                    </a:p>
                    <a:p>
                      <a:pPr algn="ctr"/>
                      <a:r>
                        <a:rPr lang="ru-RU" sz="1600" dirty="0" smtClean="0"/>
                        <a:t>Он друг ребят, но когда с ним шалят, он становится врагом и сжигает всё кругом. </a:t>
                      </a:r>
                    </a:p>
                    <a:p>
                      <a:pPr algn="ctr"/>
                      <a:r>
                        <a:rPr lang="ru-RU" sz="1600" dirty="0" smtClean="0"/>
                        <a:t>(огонь)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890720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173</TotalTime>
  <Words>270</Words>
  <Application>Microsoft Office PowerPoint</Application>
  <PresentationFormat>Произвольный</PresentationFormat>
  <Paragraphs>68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20</cp:revision>
  <cp:lastPrinted>2016-09-22T11:37:54Z</cp:lastPrinted>
  <dcterms:created xsi:type="dcterms:W3CDTF">2016-08-18T09:50:35Z</dcterms:created>
  <dcterms:modified xsi:type="dcterms:W3CDTF">2016-09-26T13:18:28Z</dcterms:modified>
</cp:coreProperties>
</file>