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64" r:id="rId5"/>
    <p:sldId id="257" r:id="rId6"/>
    <p:sldId id="258" r:id="rId7"/>
    <p:sldId id="259" r:id="rId8"/>
    <p:sldId id="260" r:id="rId9"/>
    <p:sldId id="262" r:id="rId10"/>
    <p:sldId id="261" r:id="rId11"/>
    <p:sldId id="263" r:id="rId12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2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73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3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3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7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7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1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0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0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6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0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23BD7-E3F5-47DE-8349-EC4E899D3D59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391D-A754-4655-80D0-EBE5565E1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70" y="1255594"/>
            <a:ext cx="6292753" cy="471956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45661" y="5560410"/>
            <a:ext cx="5317786" cy="1297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Настольная игра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595" y="169543"/>
            <a:ext cx="8187809" cy="10860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«Мой любимый город – Белая Калитва»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170" y="1858467"/>
            <a:ext cx="3415072" cy="3158918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5854890" y="5975159"/>
            <a:ext cx="3111689" cy="88284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Автор: Воспитатель МБДОУ ДС №7 «Солнышко»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Звенигородская Наталья Евгеньевна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99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09" y="896243"/>
            <a:ext cx="1920406" cy="25605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87" y="4195003"/>
            <a:ext cx="1889924" cy="25117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97" y="4181198"/>
            <a:ext cx="3444539" cy="167044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4830420" y="1599103"/>
            <a:ext cx="703554" cy="6524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72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4946425" y="2743491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73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5559265" y="3292222"/>
            <a:ext cx="736979" cy="7096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53944" y="619909"/>
            <a:ext cx="764276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71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516147" y="62719"/>
            <a:ext cx="755444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69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6261648" y="85377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70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8211457" y="879256"/>
            <a:ext cx="779447" cy="7198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68</a:t>
            </a:r>
            <a:endParaRPr lang="ru-RU" sz="2400" b="1" dirty="0"/>
          </a:p>
        </p:txBody>
      </p:sp>
      <p:sp>
        <p:nvSpPr>
          <p:cNvPr id="6" name="Овал 5"/>
          <p:cNvSpPr/>
          <p:nvPr/>
        </p:nvSpPr>
        <p:spPr>
          <a:xfrm>
            <a:off x="8307555" y="4942231"/>
            <a:ext cx="769924" cy="7084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76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6596632" y="3532318"/>
            <a:ext cx="708767" cy="72123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75</a:t>
            </a:r>
            <a:endParaRPr lang="ru-RU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8310895" y="6065414"/>
            <a:ext cx="766584" cy="6717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77</a:t>
            </a:r>
            <a:endParaRPr lang="ru-RU" sz="2400" b="1" dirty="0"/>
          </a:p>
        </p:txBody>
      </p:sp>
      <p:sp>
        <p:nvSpPr>
          <p:cNvPr id="24" name="Овал 23"/>
          <p:cNvSpPr/>
          <p:nvPr/>
        </p:nvSpPr>
        <p:spPr>
          <a:xfrm>
            <a:off x="4339913" y="5841268"/>
            <a:ext cx="709683" cy="68712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80</a:t>
            </a:r>
            <a:endParaRPr lang="ru-RU" sz="2400" b="1" dirty="0"/>
          </a:p>
        </p:txBody>
      </p:sp>
      <p:sp>
        <p:nvSpPr>
          <p:cNvPr id="25" name="Овал 24"/>
          <p:cNvSpPr/>
          <p:nvPr/>
        </p:nvSpPr>
        <p:spPr>
          <a:xfrm>
            <a:off x="5537064" y="6090523"/>
            <a:ext cx="709684" cy="7214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79</a:t>
            </a:r>
            <a:endParaRPr lang="ru-RU" sz="2400" b="1" dirty="0"/>
          </a:p>
        </p:txBody>
      </p:sp>
      <p:sp>
        <p:nvSpPr>
          <p:cNvPr id="26" name="Овал 25"/>
          <p:cNvSpPr/>
          <p:nvPr/>
        </p:nvSpPr>
        <p:spPr>
          <a:xfrm>
            <a:off x="6825133" y="6017454"/>
            <a:ext cx="772651" cy="7676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78</a:t>
            </a:r>
            <a:endParaRPr lang="ru-RU" sz="2400" b="1" dirty="0"/>
          </a:p>
        </p:txBody>
      </p:sp>
      <p:sp>
        <p:nvSpPr>
          <p:cNvPr id="27" name="Овал 26"/>
          <p:cNvSpPr/>
          <p:nvPr/>
        </p:nvSpPr>
        <p:spPr>
          <a:xfrm>
            <a:off x="3695695" y="4942231"/>
            <a:ext cx="727919" cy="7135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656831" y="3013815"/>
            <a:ext cx="724884" cy="7425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84</a:t>
            </a:r>
            <a:endParaRPr lang="ru-RU" sz="2400" b="1" dirty="0"/>
          </a:p>
        </p:txBody>
      </p:sp>
      <p:sp>
        <p:nvSpPr>
          <p:cNvPr id="30" name="Овал 29"/>
          <p:cNvSpPr/>
          <p:nvPr/>
        </p:nvSpPr>
        <p:spPr>
          <a:xfrm>
            <a:off x="3674242" y="3931173"/>
            <a:ext cx="788409" cy="7214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82</a:t>
            </a:r>
            <a:endParaRPr lang="ru-RU" sz="2400" b="1" dirty="0"/>
          </a:p>
        </p:txBody>
      </p:sp>
      <p:sp>
        <p:nvSpPr>
          <p:cNvPr id="31" name="Овал 30"/>
          <p:cNvSpPr/>
          <p:nvPr/>
        </p:nvSpPr>
        <p:spPr>
          <a:xfrm>
            <a:off x="2888663" y="3266075"/>
            <a:ext cx="743635" cy="66509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83</a:t>
            </a:r>
            <a:endParaRPr lang="ru-RU" sz="2400" b="1" dirty="0"/>
          </a:p>
        </p:txBody>
      </p:sp>
      <p:sp>
        <p:nvSpPr>
          <p:cNvPr id="39" name="Стрелка влево 38"/>
          <p:cNvSpPr/>
          <p:nvPr/>
        </p:nvSpPr>
        <p:spPr>
          <a:xfrm rot="19203794">
            <a:off x="4167858" y="4389307"/>
            <a:ext cx="1634770" cy="24301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2" y="563815"/>
            <a:ext cx="2670279" cy="20057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4" y="2792123"/>
            <a:ext cx="725487" cy="71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598" y="3232691"/>
            <a:ext cx="135952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9" y="746873"/>
            <a:ext cx="2424140" cy="161070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54" y="484345"/>
            <a:ext cx="1993064" cy="14947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55" y="4824670"/>
            <a:ext cx="2894036" cy="186010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905" y="814191"/>
            <a:ext cx="2331560" cy="17486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049" y="4365489"/>
            <a:ext cx="2808087" cy="210354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56" y="2575250"/>
            <a:ext cx="2704078" cy="1815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6085052" y="3042725"/>
            <a:ext cx="703554" cy="6524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91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5886242" y="3869254"/>
            <a:ext cx="771795" cy="657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99798" y="5105305"/>
            <a:ext cx="736979" cy="709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93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5723328" y="1872390"/>
            <a:ext cx="764276" cy="7028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90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87604" y="132915"/>
            <a:ext cx="755444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88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5612753" y="656660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89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8107381" y="241480"/>
            <a:ext cx="779447" cy="7198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87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8427492" y="1693436"/>
            <a:ext cx="716508" cy="729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62758" y="5460766"/>
            <a:ext cx="769924" cy="7084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95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4610659" y="5715711"/>
            <a:ext cx="708768" cy="733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94</a:t>
            </a:r>
            <a:endParaRPr lang="ru-RU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3636162" y="4190925"/>
            <a:ext cx="766584" cy="6717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96</a:t>
            </a:r>
            <a:endParaRPr lang="ru-RU" sz="2400" b="1" dirty="0"/>
          </a:p>
        </p:txBody>
      </p:sp>
      <p:sp>
        <p:nvSpPr>
          <p:cNvPr id="24" name="Овал 23"/>
          <p:cNvSpPr/>
          <p:nvPr/>
        </p:nvSpPr>
        <p:spPr>
          <a:xfrm>
            <a:off x="2404028" y="1811991"/>
            <a:ext cx="709683" cy="68712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99</a:t>
            </a:r>
            <a:endParaRPr lang="ru-RU" sz="2400" b="1" dirty="0"/>
          </a:p>
        </p:txBody>
      </p:sp>
      <p:sp>
        <p:nvSpPr>
          <p:cNvPr id="25" name="Овал 24"/>
          <p:cNvSpPr/>
          <p:nvPr/>
        </p:nvSpPr>
        <p:spPr>
          <a:xfrm>
            <a:off x="2163271" y="2582841"/>
            <a:ext cx="709684" cy="72141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98</a:t>
            </a:r>
            <a:endParaRPr lang="ru-RU" sz="2400" b="1" dirty="0"/>
          </a:p>
        </p:txBody>
      </p:sp>
      <p:sp>
        <p:nvSpPr>
          <p:cNvPr id="26" name="Овал 25"/>
          <p:cNvSpPr/>
          <p:nvPr/>
        </p:nvSpPr>
        <p:spPr>
          <a:xfrm>
            <a:off x="1971529" y="3691668"/>
            <a:ext cx="764616" cy="7676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97</a:t>
            </a:r>
            <a:endParaRPr lang="ru-RU" sz="2400" b="1" dirty="0"/>
          </a:p>
        </p:txBody>
      </p:sp>
      <p:sp>
        <p:nvSpPr>
          <p:cNvPr id="27" name="Овал 26"/>
          <p:cNvSpPr/>
          <p:nvPr/>
        </p:nvSpPr>
        <p:spPr>
          <a:xfrm>
            <a:off x="449493" y="2083469"/>
            <a:ext cx="929363" cy="71355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100</a:t>
            </a:r>
            <a:endParaRPr lang="ru-RU" sz="24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24984" y="2729920"/>
            <a:ext cx="1089322" cy="427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Финиш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9" name="Стрелка влево 38"/>
          <p:cNvSpPr/>
          <p:nvPr/>
        </p:nvSpPr>
        <p:spPr>
          <a:xfrm rot="19396410">
            <a:off x="6679573" y="2904496"/>
            <a:ext cx="1924679" cy="24502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20817210">
            <a:off x="2925124" y="2524398"/>
            <a:ext cx="2794337" cy="2106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671" y="4306921"/>
            <a:ext cx="1304657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041" y="38158"/>
            <a:ext cx="134733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75313" y="1119117"/>
            <a:ext cx="8284191" cy="5595582"/>
          </a:xfrm>
          <a:prstGeom prst="horizontalScroll">
            <a:avLst>
              <a:gd name="adj" fmla="val 786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Настольная игра позволяет решить следующие задачи</a:t>
            </a:r>
            <a:r>
              <a:rPr lang="ru-RU" b="1" dirty="0">
                <a:solidFill>
                  <a:schemeClr val="tx1"/>
                </a:solidFill>
              </a:rPr>
              <a:t>: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дает детям возможность совершенствовать на практике навыки, необходимые для успешного обучения в школе (произвольность поведения, умения действовать по правилам);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развивает </a:t>
            </a:r>
            <a:r>
              <a:rPr lang="ru-RU" dirty="0">
                <a:solidFill>
                  <a:schemeClr val="tx1"/>
                </a:solidFill>
              </a:rPr>
              <a:t>личностные качества честности и справедливости, позволяет испытать чувства победы и поражения и др.;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развивает </a:t>
            </a:r>
            <a:r>
              <a:rPr lang="ru-RU" dirty="0">
                <a:solidFill>
                  <a:schemeClr val="tx1"/>
                </a:solidFill>
              </a:rPr>
              <a:t>познавательную сферу: память, словесно-логическое и образное мышление, внимание, воображение;</a:t>
            </a:r>
          </a:p>
          <a:p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совершенствует умения определять эмоции другого человека и выражать  их с помощью мимики, определять их причины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расширяет знания о достопримечательностях родного города;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с удвоенной интенсивностью отрабатывается навык счёта;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  тренируют </a:t>
            </a:r>
            <a:r>
              <a:rPr lang="ru-RU" dirty="0">
                <a:solidFill>
                  <a:schemeClr val="tx1"/>
                </a:solidFill>
              </a:rPr>
              <a:t>мелкую моторику рук.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Двойная волна 2"/>
          <p:cNvSpPr/>
          <p:nvPr/>
        </p:nvSpPr>
        <p:spPr>
          <a:xfrm>
            <a:off x="450376" y="354842"/>
            <a:ext cx="8134066" cy="764275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Цель: развитие психических процессов и психологических компонентов готовности к школьному обучению.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2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6603" y="403580"/>
            <a:ext cx="857079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Игра </a:t>
            </a:r>
            <a:r>
              <a:rPr lang="ru-RU" sz="2400" b="1" dirty="0" smtClean="0"/>
              <a:t>разработана для детей </a:t>
            </a:r>
          </a:p>
          <a:p>
            <a:pPr algn="ctr"/>
            <a:r>
              <a:rPr lang="ru-RU" sz="2400" b="1" dirty="0" smtClean="0"/>
              <a:t>старшей и подготовительной группы ДОУ.</a:t>
            </a:r>
          </a:p>
          <a:p>
            <a:r>
              <a:rPr lang="ru-RU" dirty="0" smtClean="0"/>
              <a:t>В игру можно играть как индивидуально (от двух и более игроков), так и небольшими командами.</a:t>
            </a:r>
            <a:endParaRPr lang="ru-RU" dirty="0"/>
          </a:p>
          <a:p>
            <a:r>
              <a:rPr lang="ru-RU" dirty="0"/>
              <a:t>Представленная игра интегрирует образовательные области ФГОС ДО, позволяя комплексно решать задачи стандарта. </a:t>
            </a:r>
            <a:endParaRPr lang="ru-RU" dirty="0" smtClean="0"/>
          </a:p>
          <a:p>
            <a:endParaRPr lang="ru-RU" dirty="0"/>
          </a:p>
          <a:p>
            <a:r>
              <a:rPr lang="ru-RU" sz="2000" b="1" dirty="0" smtClean="0"/>
              <a:t>Описание хода игры. </a:t>
            </a:r>
          </a:p>
          <a:p>
            <a:r>
              <a:rPr lang="ru-RU" dirty="0" smtClean="0"/>
              <a:t>Участники игры выбирают для себя фишки и  устанавливают их на старте и разыгрывают с помощью игрального кубика очередность ходов. После чего по очереди бросают кубик и передвигаются по дорожке из разноцветных кружков на выпавшее количество </a:t>
            </a:r>
            <a:r>
              <a:rPr lang="ru-RU" dirty="0"/>
              <a:t>ходов. На </a:t>
            </a:r>
            <a:r>
              <a:rPr lang="ru-RU" dirty="0" smtClean="0"/>
              <a:t>пути  </a:t>
            </a:r>
            <a:r>
              <a:rPr lang="ru-RU" dirty="0"/>
              <a:t>участников  </a:t>
            </a:r>
            <a:r>
              <a:rPr lang="ru-RU" dirty="0" smtClean="0"/>
              <a:t>могут  </a:t>
            </a:r>
            <a:r>
              <a:rPr lang="ru-RU" dirty="0"/>
              <a:t>возникнуть  препятствия,  которые  отправят  их  на </a:t>
            </a:r>
            <a:r>
              <a:rPr lang="ru-RU" dirty="0" smtClean="0"/>
              <a:t>несколько кружков назад </a:t>
            </a:r>
            <a:r>
              <a:rPr lang="ru-RU" dirty="0"/>
              <a:t>или призовые секторы, позволяющие перемещаться </a:t>
            </a:r>
            <a:r>
              <a:rPr lang="ru-RU" dirty="0" smtClean="0"/>
              <a:t>вперед</a:t>
            </a:r>
            <a:r>
              <a:rPr lang="ru-RU" dirty="0"/>
              <a:t>. </a:t>
            </a:r>
            <a:r>
              <a:rPr lang="ru-RU" dirty="0" smtClean="0"/>
              <a:t>Если игрок останавливается на красном круге – он должен пропустить ход, на зелёном – выполняет ещё один дополнительный ход, на фиолетовый – выполняет движение по стрелке назад, а если жёлтый, до движение по стрелке вперёд. </a:t>
            </a:r>
          </a:p>
          <a:p>
            <a:r>
              <a:rPr lang="ru-RU" dirty="0" smtClean="0"/>
              <a:t>Выигрывает тот участник, который первым доберется до финиша.</a:t>
            </a:r>
          </a:p>
          <a:p>
            <a:endParaRPr lang="ru-RU" dirty="0" smtClean="0"/>
          </a:p>
          <a:p>
            <a:pPr algn="ctr"/>
            <a:r>
              <a:rPr lang="ru-RU" sz="2000" b="1" i="1" dirty="0" smtClean="0"/>
              <a:t> </a:t>
            </a:r>
            <a:r>
              <a:rPr lang="ru-RU" sz="2400" b="1" i="1" dirty="0" smtClean="0"/>
              <a:t>Желаем интересного путешествия </a:t>
            </a:r>
          </a:p>
          <a:p>
            <a:pPr algn="ctr"/>
            <a:r>
              <a:rPr lang="ru-RU" sz="2400" b="1" i="1" dirty="0" smtClean="0"/>
              <a:t>по городу Белая Калитва!!!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55185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" y="3440238"/>
            <a:ext cx="3336556" cy="18768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вал 4"/>
          <p:cNvSpPr/>
          <p:nvPr/>
        </p:nvSpPr>
        <p:spPr>
          <a:xfrm>
            <a:off x="261390" y="5337897"/>
            <a:ext cx="921224" cy="8871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1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375" y="6399115"/>
            <a:ext cx="1336453" cy="3991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Старт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67" y="183117"/>
            <a:ext cx="4207557" cy="280394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0945" r="6442" b="11841"/>
          <a:stretch/>
        </p:blipFill>
        <p:spPr>
          <a:xfrm>
            <a:off x="5283993" y="3343357"/>
            <a:ext cx="3186062" cy="33141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вал 8"/>
          <p:cNvSpPr/>
          <p:nvPr/>
        </p:nvSpPr>
        <p:spPr>
          <a:xfrm>
            <a:off x="1473828" y="5527606"/>
            <a:ext cx="764275" cy="66926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2723717" y="5458630"/>
            <a:ext cx="750627" cy="6823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3</a:t>
            </a:r>
            <a:endParaRPr lang="ru-RU" sz="4000" b="1" dirty="0"/>
          </a:p>
        </p:txBody>
      </p:sp>
      <p:sp>
        <p:nvSpPr>
          <p:cNvPr id="11" name="Овал 10"/>
          <p:cNvSpPr/>
          <p:nvPr/>
        </p:nvSpPr>
        <p:spPr>
          <a:xfrm>
            <a:off x="3673036" y="4345358"/>
            <a:ext cx="72333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4</a:t>
            </a:r>
            <a:endParaRPr lang="ru-RU" sz="4000" b="1" dirty="0"/>
          </a:p>
        </p:txBody>
      </p:sp>
      <p:sp>
        <p:nvSpPr>
          <p:cNvPr id="12" name="Овал 11"/>
          <p:cNvSpPr/>
          <p:nvPr/>
        </p:nvSpPr>
        <p:spPr>
          <a:xfrm>
            <a:off x="3929602" y="3021525"/>
            <a:ext cx="677838" cy="696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5</a:t>
            </a:r>
            <a:endParaRPr lang="ru-RU" sz="4000" b="1" dirty="0"/>
          </a:p>
        </p:txBody>
      </p:sp>
      <p:sp>
        <p:nvSpPr>
          <p:cNvPr id="13" name="Овал 12"/>
          <p:cNvSpPr/>
          <p:nvPr/>
        </p:nvSpPr>
        <p:spPr>
          <a:xfrm>
            <a:off x="4987020" y="2739676"/>
            <a:ext cx="661915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6</a:t>
            </a:r>
            <a:endParaRPr lang="ru-RU" sz="4000" b="1" dirty="0"/>
          </a:p>
        </p:txBody>
      </p:sp>
      <p:sp>
        <p:nvSpPr>
          <p:cNvPr id="14" name="Овал 13"/>
          <p:cNvSpPr/>
          <p:nvPr/>
        </p:nvSpPr>
        <p:spPr>
          <a:xfrm>
            <a:off x="6161541" y="2864761"/>
            <a:ext cx="683693" cy="6823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7</a:t>
            </a:r>
            <a:endParaRPr lang="ru-RU" sz="4000" b="1" dirty="0"/>
          </a:p>
        </p:txBody>
      </p:sp>
      <p:sp>
        <p:nvSpPr>
          <p:cNvPr id="15" name="Овал 14"/>
          <p:cNvSpPr/>
          <p:nvPr/>
        </p:nvSpPr>
        <p:spPr>
          <a:xfrm>
            <a:off x="7389053" y="3205955"/>
            <a:ext cx="764275" cy="69603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8</a:t>
            </a:r>
            <a:endParaRPr lang="ru-RU" sz="4000" b="1" dirty="0"/>
          </a:p>
        </p:txBody>
      </p:sp>
      <p:sp>
        <p:nvSpPr>
          <p:cNvPr id="16" name="Овал 15"/>
          <p:cNvSpPr/>
          <p:nvPr/>
        </p:nvSpPr>
        <p:spPr>
          <a:xfrm>
            <a:off x="8242840" y="4378644"/>
            <a:ext cx="700339" cy="6823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9</a:t>
            </a:r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77" y="2686707"/>
            <a:ext cx="1231499" cy="11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853" y="5394628"/>
            <a:ext cx="12010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42" y="287091"/>
            <a:ext cx="2690166" cy="17763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7" y="4020357"/>
            <a:ext cx="2790696" cy="19575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91" y="800817"/>
            <a:ext cx="3829502" cy="224816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2388" y="3834154"/>
            <a:ext cx="764276" cy="702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3110" y="5273037"/>
            <a:ext cx="703554" cy="6524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11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1144266" y="6041256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12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3047395" y="6112004"/>
            <a:ext cx="736979" cy="709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13</a:t>
            </a:r>
            <a:endParaRPr lang="ru-RU" sz="2400" b="1" dirty="0"/>
          </a:p>
        </p:txBody>
      </p:sp>
      <p:sp>
        <p:nvSpPr>
          <p:cNvPr id="14" name="Овал 13"/>
          <p:cNvSpPr/>
          <p:nvPr/>
        </p:nvSpPr>
        <p:spPr>
          <a:xfrm>
            <a:off x="3836088" y="4330382"/>
            <a:ext cx="709684" cy="66874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901366" y="2476495"/>
            <a:ext cx="777922" cy="7369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16</a:t>
            </a:r>
            <a:endParaRPr lang="ru-RU" sz="2400" b="1" dirty="0"/>
          </a:p>
        </p:txBody>
      </p:sp>
      <p:sp>
        <p:nvSpPr>
          <p:cNvPr id="16" name="Овал 15"/>
          <p:cNvSpPr/>
          <p:nvPr/>
        </p:nvSpPr>
        <p:spPr>
          <a:xfrm>
            <a:off x="3195331" y="2870550"/>
            <a:ext cx="779310" cy="6858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15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091142" y="3421200"/>
            <a:ext cx="697423" cy="6414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17</a:t>
            </a:r>
            <a:endParaRPr lang="ru-RU" sz="2400" b="1" dirty="0"/>
          </a:p>
        </p:txBody>
      </p:sp>
      <p:sp>
        <p:nvSpPr>
          <p:cNvPr id="22" name="Овал 21"/>
          <p:cNvSpPr/>
          <p:nvPr/>
        </p:nvSpPr>
        <p:spPr>
          <a:xfrm>
            <a:off x="8386451" y="1981357"/>
            <a:ext cx="750627" cy="7642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7739175" y="3421200"/>
            <a:ext cx="775299" cy="6769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18</a:t>
            </a:r>
            <a:endParaRPr lang="ru-RU" sz="24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 r="8243" b="17054"/>
          <a:stretch/>
        </p:blipFill>
        <p:spPr>
          <a:xfrm>
            <a:off x="5290327" y="4185584"/>
            <a:ext cx="3480502" cy="21844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Стрелка вправо 25"/>
          <p:cNvSpPr/>
          <p:nvPr/>
        </p:nvSpPr>
        <p:spPr>
          <a:xfrm rot="20986381">
            <a:off x="897706" y="3566983"/>
            <a:ext cx="2167639" cy="4295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42" y="287091"/>
            <a:ext cx="122540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5" y="1084111"/>
            <a:ext cx="3568979" cy="20952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7846"/>
          <a:stretch/>
        </p:blipFill>
        <p:spPr>
          <a:xfrm>
            <a:off x="2184171" y="4007819"/>
            <a:ext cx="2906315" cy="20762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360816" y="3024795"/>
            <a:ext cx="703554" cy="6524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852084" y="4190134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1278281" y="5189512"/>
            <a:ext cx="736979" cy="709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4" name="Овал 13"/>
          <p:cNvSpPr/>
          <p:nvPr/>
        </p:nvSpPr>
        <p:spPr>
          <a:xfrm>
            <a:off x="1911010" y="6036064"/>
            <a:ext cx="709684" cy="6687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909549" y="5900373"/>
            <a:ext cx="777922" cy="7369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6" name="Овал 15"/>
          <p:cNvSpPr/>
          <p:nvPr/>
        </p:nvSpPr>
        <p:spPr>
          <a:xfrm>
            <a:off x="3569947" y="6152467"/>
            <a:ext cx="779310" cy="68584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0" y="1809062"/>
            <a:ext cx="764276" cy="7028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0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06" y="601995"/>
            <a:ext cx="3220808" cy="24141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5236634" y="3351213"/>
            <a:ext cx="755444" cy="7028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28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5363968" y="4518091"/>
            <a:ext cx="735783" cy="7369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27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6356069" y="3047550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29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751" y="4284917"/>
            <a:ext cx="2560542" cy="17009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503" y="3051977"/>
            <a:ext cx="774259" cy="725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706" y="4284917"/>
            <a:ext cx="713294" cy="701101"/>
          </a:xfrm>
          <a:prstGeom prst="rect">
            <a:avLst/>
          </a:prstGeom>
        </p:spPr>
      </p:pic>
      <p:sp>
        <p:nvSpPr>
          <p:cNvPr id="22" name="Стрелка влево 21"/>
          <p:cNvSpPr/>
          <p:nvPr/>
        </p:nvSpPr>
        <p:spPr>
          <a:xfrm rot="239065">
            <a:off x="1466068" y="3511831"/>
            <a:ext cx="3423846" cy="27309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00" y="205714"/>
            <a:ext cx="1335140" cy="1329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931" y="5407217"/>
            <a:ext cx="133514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22" y="3497758"/>
            <a:ext cx="2981955" cy="1995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84614" y="4166709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32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937147" y="4800580"/>
            <a:ext cx="736979" cy="7096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33</a:t>
            </a:r>
            <a:endParaRPr lang="ru-RU" sz="2400" b="1" dirty="0"/>
          </a:p>
        </p:txBody>
      </p:sp>
      <p:sp>
        <p:nvSpPr>
          <p:cNvPr id="14" name="Овал 13"/>
          <p:cNvSpPr/>
          <p:nvPr/>
        </p:nvSpPr>
        <p:spPr>
          <a:xfrm>
            <a:off x="1522365" y="5462224"/>
            <a:ext cx="709684" cy="66874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91087" y="6048096"/>
            <a:ext cx="777922" cy="7369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36</a:t>
            </a:r>
            <a:endParaRPr lang="ru-RU" sz="2400" b="1" dirty="0"/>
          </a:p>
        </p:txBody>
      </p:sp>
      <p:sp>
        <p:nvSpPr>
          <p:cNvPr id="16" name="Овал 15"/>
          <p:cNvSpPr/>
          <p:nvPr/>
        </p:nvSpPr>
        <p:spPr>
          <a:xfrm>
            <a:off x="2638210" y="5998331"/>
            <a:ext cx="709390" cy="6375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35</a:t>
            </a:r>
            <a:endParaRPr lang="ru-RU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4949518" y="4586700"/>
            <a:ext cx="755444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  <a:r>
              <a:rPr lang="ru-RU" sz="2400" b="1" dirty="0" smtClean="0"/>
              <a:t>8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4812057" y="5948624"/>
            <a:ext cx="735783" cy="7369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5662331" y="3209761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  <a:r>
              <a:rPr lang="ru-RU" sz="2400" b="1" dirty="0" smtClean="0"/>
              <a:t>9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0" y="1179453"/>
            <a:ext cx="1972811" cy="29521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82" y="4034188"/>
            <a:ext cx="3214881" cy="21842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Овал 19"/>
          <p:cNvSpPr/>
          <p:nvPr/>
        </p:nvSpPr>
        <p:spPr>
          <a:xfrm>
            <a:off x="6689279" y="3177383"/>
            <a:ext cx="779447" cy="719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40</a:t>
            </a:r>
            <a:endParaRPr lang="ru-RU" sz="2400" b="1" dirty="0"/>
          </a:p>
        </p:txBody>
      </p:sp>
      <p:sp>
        <p:nvSpPr>
          <p:cNvPr id="21" name="Овал 20"/>
          <p:cNvSpPr/>
          <p:nvPr/>
        </p:nvSpPr>
        <p:spPr>
          <a:xfrm>
            <a:off x="8358796" y="2631301"/>
            <a:ext cx="716508" cy="680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42</a:t>
            </a:r>
            <a:endParaRPr lang="ru-RU" sz="2400" b="1" dirty="0"/>
          </a:p>
        </p:txBody>
      </p:sp>
      <p:sp>
        <p:nvSpPr>
          <p:cNvPr id="22" name="Овал 21"/>
          <p:cNvSpPr/>
          <p:nvPr/>
        </p:nvSpPr>
        <p:spPr>
          <a:xfrm>
            <a:off x="8327860" y="1473385"/>
            <a:ext cx="778379" cy="7298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43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7642288" y="3177383"/>
            <a:ext cx="716508" cy="6981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41</a:t>
            </a:r>
            <a:endParaRPr lang="ru-RU" sz="24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966" y="586855"/>
            <a:ext cx="3388864" cy="22592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860" y="152842"/>
            <a:ext cx="786452" cy="737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647" y="5592152"/>
            <a:ext cx="130465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341" y="3784121"/>
            <a:ext cx="2656302" cy="23437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81" y="177834"/>
            <a:ext cx="3167750" cy="211520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363" y="493633"/>
            <a:ext cx="2792826" cy="20946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40" y="4478460"/>
            <a:ext cx="3336392" cy="22242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5280927" y="2703541"/>
            <a:ext cx="703554" cy="65246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5</a:t>
            </a:r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4509132" y="3754094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5</a:t>
            </a:r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3663986" y="4246336"/>
            <a:ext cx="736979" cy="709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5</a:t>
            </a:r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6256526" y="2612652"/>
            <a:ext cx="764276" cy="7028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117112" y="3051309"/>
            <a:ext cx="755444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48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7320397" y="2612652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  <a:r>
              <a:rPr lang="ru-RU" sz="2400" b="1" dirty="0" smtClean="0"/>
              <a:t>9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8155915" y="4067786"/>
            <a:ext cx="779447" cy="7198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47</a:t>
            </a:r>
            <a:endParaRPr lang="ru-RU" sz="2400" b="1" dirty="0"/>
          </a:p>
        </p:txBody>
      </p:sp>
      <p:sp>
        <p:nvSpPr>
          <p:cNvPr id="23" name="Овал 22"/>
          <p:cNvSpPr/>
          <p:nvPr/>
        </p:nvSpPr>
        <p:spPr>
          <a:xfrm>
            <a:off x="8135779" y="4956019"/>
            <a:ext cx="716508" cy="729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46</a:t>
            </a:r>
            <a:endParaRPr lang="ru-RU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2727190" y="3355113"/>
            <a:ext cx="727699" cy="7049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54</a:t>
            </a:r>
            <a:endParaRPr lang="ru-RU" sz="24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880" y="2819733"/>
            <a:ext cx="786452" cy="7376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56" y="2316480"/>
            <a:ext cx="725487" cy="713294"/>
          </a:xfrm>
          <a:prstGeom prst="rect">
            <a:avLst/>
          </a:prstGeom>
          <a:noFill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" y="1356443"/>
            <a:ext cx="731583" cy="743776"/>
          </a:xfrm>
          <a:prstGeom prst="rect">
            <a:avLst/>
          </a:prstGeom>
        </p:spPr>
      </p:pic>
      <p:sp>
        <p:nvSpPr>
          <p:cNvPr id="29" name="Стрелка вправо 28"/>
          <p:cNvSpPr/>
          <p:nvPr/>
        </p:nvSpPr>
        <p:spPr>
          <a:xfrm rot="20862183">
            <a:off x="3531530" y="3167780"/>
            <a:ext cx="1621062" cy="2954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135779" y="6022075"/>
            <a:ext cx="716508" cy="6806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45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129" y="1425056"/>
            <a:ext cx="132294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4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95" y="3922073"/>
            <a:ext cx="2200979" cy="28012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45" y="4423228"/>
            <a:ext cx="3453982" cy="23000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841" y="1523951"/>
            <a:ext cx="3059568" cy="20397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4736145" y="3010890"/>
            <a:ext cx="703554" cy="6524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62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4185116" y="4082373"/>
            <a:ext cx="771795" cy="6575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63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3036548" y="4079432"/>
            <a:ext cx="736979" cy="709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64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4846861" y="1889013"/>
            <a:ext cx="764276" cy="7028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61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29293" y="691733"/>
            <a:ext cx="755444" cy="7028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59</a:t>
            </a:r>
            <a:endParaRPr lang="ru-RU" sz="2400" b="1" dirty="0"/>
          </a:p>
        </p:txBody>
      </p:sp>
      <p:sp>
        <p:nvSpPr>
          <p:cNvPr id="17" name="Овал 16"/>
          <p:cNvSpPr/>
          <p:nvPr/>
        </p:nvSpPr>
        <p:spPr>
          <a:xfrm>
            <a:off x="5625248" y="1017200"/>
            <a:ext cx="711071" cy="655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60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8161962" y="864193"/>
            <a:ext cx="779447" cy="7198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58</a:t>
            </a:r>
            <a:endParaRPr lang="ru-RU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2230556" y="3563663"/>
            <a:ext cx="727699" cy="7049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65</a:t>
            </a: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92" y="404368"/>
            <a:ext cx="3556236" cy="23593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973" y="2943966"/>
            <a:ext cx="731583" cy="7193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715" y="2683892"/>
            <a:ext cx="725487" cy="737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627" y="1889013"/>
            <a:ext cx="132904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9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398</Words>
  <Application>Microsoft Office PowerPoint</Application>
  <PresentationFormat>Экран (4:3)</PresentationFormat>
  <Paragraphs>118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cp:lastPrinted>2018-07-11T15:14:18Z</cp:lastPrinted>
  <dcterms:created xsi:type="dcterms:W3CDTF">2018-06-15T02:56:56Z</dcterms:created>
  <dcterms:modified xsi:type="dcterms:W3CDTF">2025-10-07T15:37:20Z</dcterms:modified>
</cp:coreProperties>
</file>