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3" r:id="rId3"/>
    <p:sldId id="257" r:id="rId4"/>
    <p:sldId id="261" r:id="rId5"/>
    <p:sldId id="259" r:id="rId6"/>
    <p:sldId id="262" r:id="rId7"/>
    <p:sldId id="258" r:id="rId8"/>
    <p:sldId id="265" r:id="rId9"/>
    <p:sldId id="260" r:id="rId10"/>
    <p:sldId id="263" r:id="rId11"/>
    <p:sldId id="268" r:id="rId12"/>
    <p:sldId id="269" r:id="rId13"/>
    <p:sldId id="270" r:id="rId14"/>
    <p:sldId id="271" r:id="rId15"/>
    <p:sldId id="272" r:id="rId16"/>
    <p:sldId id="274" r:id="rId17"/>
  </p:sldIdLst>
  <p:sldSz cx="12192000" cy="16256000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28" d="100"/>
          <a:sy n="28" d="100"/>
        </p:scale>
        <p:origin x="22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60416"/>
            <a:ext cx="10363200" cy="5659496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8538164"/>
            <a:ext cx="9144000" cy="3924769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2B748-FC49-488B-9CA8-43B213A03B17}" type="datetimeFigureOut">
              <a:rPr lang="ru-RU" smtClean="0"/>
              <a:t>26.09.2016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98027-2CC6-46A8-BF53-31E962A77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786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2B748-FC49-488B-9CA8-43B213A03B17}" type="datetimeFigureOut">
              <a:rPr lang="ru-RU" smtClean="0"/>
              <a:t>26.09.2016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98027-2CC6-46A8-BF53-31E962A77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631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865481"/>
            <a:ext cx="2628900" cy="1377620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865481"/>
            <a:ext cx="7734300" cy="1377620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2B748-FC49-488B-9CA8-43B213A03B17}" type="datetimeFigureOut">
              <a:rPr lang="ru-RU" smtClean="0"/>
              <a:t>26.09.2016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98027-2CC6-46A8-BF53-31E962A77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482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2B748-FC49-488B-9CA8-43B213A03B17}" type="datetimeFigureOut">
              <a:rPr lang="ru-RU" smtClean="0"/>
              <a:t>26.09.2016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98027-2CC6-46A8-BF53-31E962A77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603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4052716"/>
            <a:ext cx="10515600" cy="6762043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0878731"/>
            <a:ext cx="10515600" cy="3555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2B748-FC49-488B-9CA8-43B213A03B17}" type="datetimeFigureOut">
              <a:rPr lang="ru-RU" smtClean="0"/>
              <a:t>26.09.2016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98027-2CC6-46A8-BF53-31E962A77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88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4327407"/>
            <a:ext cx="5181600" cy="103142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4327407"/>
            <a:ext cx="5181600" cy="103142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2B748-FC49-488B-9CA8-43B213A03B17}" type="datetimeFigureOut">
              <a:rPr lang="ru-RU" smtClean="0"/>
              <a:t>26.09.2016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98027-2CC6-46A8-BF53-31E962A77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694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865485"/>
            <a:ext cx="10515600" cy="31420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3984979"/>
            <a:ext cx="5157787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5937956"/>
            <a:ext cx="5157787" cy="8733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3984979"/>
            <a:ext cx="5183188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5937956"/>
            <a:ext cx="5183188" cy="8733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2B748-FC49-488B-9CA8-43B213A03B17}" type="datetimeFigureOut">
              <a:rPr lang="ru-RU" smtClean="0"/>
              <a:t>26.09.2016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98027-2CC6-46A8-BF53-31E962A77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410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2B748-FC49-488B-9CA8-43B213A03B17}" type="datetimeFigureOut">
              <a:rPr lang="ru-RU" smtClean="0"/>
              <a:t>26.09.2016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98027-2CC6-46A8-BF53-31E962A77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480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2B748-FC49-488B-9CA8-43B213A03B17}" type="datetimeFigureOut">
              <a:rPr lang="ru-RU" smtClean="0"/>
              <a:t>26.09.2016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98027-2CC6-46A8-BF53-31E962A77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24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340567"/>
            <a:ext cx="6172200" cy="11552296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2B748-FC49-488B-9CA8-43B213A03B17}" type="datetimeFigureOut">
              <a:rPr lang="ru-RU" smtClean="0"/>
              <a:t>26.09.2016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98027-2CC6-46A8-BF53-31E962A77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140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2340567"/>
            <a:ext cx="6172200" cy="11552296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2B748-FC49-488B-9CA8-43B213A03B17}" type="datetimeFigureOut">
              <a:rPr lang="ru-RU" smtClean="0"/>
              <a:t>26.09.2016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98027-2CC6-46A8-BF53-31E962A77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847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65485"/>
            <a:ext cx="10515600" cy="314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4327407"/>
            <a:ext cx="10515600" cy="10314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2B748-FC49-488B-9CA8-43B213A03B17}" type="datetimeFigureOut">
              <a:rPr lang="ru-RU" smtClean="0"/>
              <a:t>26.09.2016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98027-2CC6-46A8-BF53-31E962A77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504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g"/><Relationship Id="rId7" Type="http://schemas.openxmlformats.org/officeDocument/2006/relationships/image" Target="../media/image11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jp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089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670570"/>
              </p:ext>
            </p:extLst>
          </p:nvPr>
        </p:nvGraphicFramePr>
        <p:xfrm>
          <a:off x="527537" y="492370"/>
          <a:ext cx="11289324" cy="76141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63108"/>
                <a:gridCol w="3763108"/>
                <a:gridCol w="3763108"/>
              </a:tblGrid>
              <a:tr h="380706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0706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65" t="53560" r="2867" b="4344"/>
          <a:stretch/>
        </p:blipFill>
        <p:spPr>
          <a:xfrm>
            <a:off x="8259901" y="4507389"/>
            <a:ext cx="3352063" cy="35239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865" t="4951" r="66799" b="52680"/>
          <a:stretch/>
        </p:blipFill>
        <p:spPr>
          <a:xfrm>
            <a:off x="633045" y="457199"/>
            <a:ext cx="3522333" cy="36927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4580" t="4635" r="34194" b="52739"/>
          <a:stretch/>
        </p:blipFill>
        <p:spPr>
          <a:xfrm>
            <a:off x="4405745" y="457199"/>
            <a:ext cx="3603790" cy="36927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66577" t="4121" r="2583" b="52739"/>
          <a:stretch/>
        </p:blipFill>
        <p:spPr>
          <a:xfrm>
            <a:off x="8259902" y="457199"/>
            <a:ext cx="3516926" cy="36927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739" t="53937" r="66577" b="4977"/>
          <a:stretch/>
        </p:blipFill>
        <p:spPr>
          <a:xfrm>
            <a:off x="633044" y="4479681"/>
            <a:ext cx="3522333" cy="36595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34965" t="53424" r="34580" b="3951"/>
          <a:stretch/>
        </p:blipFill>
        <p:spPr>
          <a:xfrm>
            <a:off x="4517385" y="4479681"/>
            <a:ext cx="3380510" cy="355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1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5400000">
            <a:off x="3781928" y="1074821"/>
            <a:ext cx="3827187" cy="54566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217" y="5716719"/>
            <a:ext cx="5468586" cy="3840813"/>
          </a:xfrm>
          <a:prstGeom prst="rect">
            <a:avLst/>
          </a:prstGeom>
        </p:spPr>
      </p:pic>
      <p:sp>
        <p:nvSpPr>
          <p:cNvPr id="4" name="Трапеция 3"/>
          <p:cNvSpPr/>
          <p:nvPr/>
        </p:nvSpPr>
        <p:spPr>
          <a:xfrm rot="16200000">
            <a:off x="433570" y="3195049"/>
            <a:ext cx="3827188" cy="1216152"/>
          </a:xfrm>
          <a:prstGeom prst="trapezoid">
            <a:avLst>
              <a:gd name="adj" fmla="val 6796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8447779" y="1889531"/>
            <a:ext cx="1231499" cy="38530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147" y="2853247"/>
            <a:ext cx="2815747" cy="286347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136325" y="1889531"/>
            <a:ext cx="5311454" cy="2620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Pour">
              <a:avLst>
                <a:gd name="adj1" fmla="val 10713338"/>
                <a:gd name="adj2" fmla="val 48786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Отгадай загадку!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36481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145833"/>
              </p:ext>
            </p:extLst>
          </p:nvPr>
        </p:nvGraphicFramePr>
        <p:xfrm>
          <a:off x="587831" y="751112"/>
          <a:ext cx="11005455" cy="149243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68485"/>
                <a:gridCol w="3668485"/>
                <a:gridCol w="3668485"/>
              </a:tblGrid>
              <a:tr h="3731079"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Три разноцветных круга</a:t>
                      </a:r>
                    </a:p>
                    <a:p>
                      <a:pPr algn="ctr"/>
                      <a:r>
                        <a:rPr lang="ru-RU" dirty="0" smtClean="0"/>
                        <a:t>Мигают друг за другом.</a:t>
                      </a:r>
                    </a:p>
                    <a:p>
                      <a:pPr algn="ctr"/>
                      <a:r>
                        <a:rPr lang="ru-RU" dirty="0" smtClean="0"/>
                        <a:t>Светятся, мигают –</a:t>
                      </a:r>
                    </a:p>
                    <a:p>
                      <a:pPr algn="ctr"/>
                      <a:r>
                        <a:rPr lang="ru-RU" dirty="0" smtClean="0"/>
                        <a:t>Людям помогают.</a:t>
                      </a:r>
                    </a:p>
                    <a:p>
                      <a:pPr algn="ctr"/>
                      <a:r>
                        <a:rPr lang="ru-RU" dirty="0" smtClean="0"/>
                        <a:t>(СВЕТОФОР)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Что за лошадь, вся в полоску,</a:t>
                      </a:r>
                    </a:p>
                    <a:p>
                      <a:pPr algn="ctr"/>
                      <a:r>
                        <a:rPr lang="ru-RU" dirty="0" smtClean="0"/>
                        <a:t>На дороге загорает?</a:t>
                      </a:r>
                    </a:p>
                    <a:p>
                      <a:pPr algn="ctr"/>
                      <a:r>
                        <a:rPr lang="ru-RU" dirty="0" smtClean="0"/>
                        <a:t>Люди едут и идут,</a:t>
                      </a:r>
                    </a:p>
                    <a:p>
                      <a:pPr algn="ctr"/>
                      <a:r>
                        <a:rPr lang="ru-RU" dirty="0" smtClean="0"/>
                        <a:t>А она – не убегает.</a:t>
                      </a:r>
                    </a:p>
                    <a:p>
                      <a:pPr algn="ctr"/>
                      <a:r>
                        <a:rPr lang="ru-RU" dirty="0" smtClean="0"/>
                        <a:t>(ПЕШЕХОДНЫЙ ПЕРЕХОД)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Железные звери</a:t>
                      </a:r>
                    </a:p>
                    <a:p>
                      <a:pPr algn="ctr"/>
                      <a:r>
                        <a:rPr lang="ru-RU" dirty="0" smtClean="0"/>
                        <a:t>Рычат и гудят.</a:t>
                      </a:r>
                    </a:p>
                    <a:p>
                      <a:pPr algn="ctr"/>
                      <a:r>
                        <a:rPr lang="ru-RU" dirty="0" smtClean="0"/>
                        <a:t>Глаза, как у кошек,</a:t>
                      </a:r>
                    </a:p>
                    <a:p>
                      <a:pPr algn="ctr"/>
                      <a:r>
                        <a:rPr lang="ru-RU" dirty="0" smtClean="0"/>
                        <a:t>Ночами - горят.</a:t>
                      </a:r>
                    </a:p>
                    <a:p>
                      <a:pPr algn="ctr"/>
                      <a:r>
                        <a:rPr lang="ru-RU" dirty="0" smtClean="0"/>
                        <a:t>(МАШИНЫ)</a:t>
                      </a:r>
                      <a:endParaRPr lang="ru-RU" dirty="0"/>
                    </a:p>
                  </a:txBody>
                  <a:tcPr/>
                </a:tc>
              </a:tr>
              <a:tr h="3731079">
                <a:tc>
                  <a:txBody>
                    <a:bodyPr/>
                    <a:lstStyle/>
                    <a:p>
                      <a:pPr algn="ctr"/>
                      <a:endParaRPr lang="ru-RU" sz="2000" dirty="0" smtClean="0"/>
                    </a:p>
                    <a:p>
                      <a:pPr algn="ctr"/>
                      <a:r>
                        <a:rPr lang="ru-RU" sz="2000" dirty="0" smtClean="0"/>
                        <a:t>По ней не только люди ходят,</a:t>
                      </a:r>
                    </a:p>
                    <a:p>
                      <a:pPr algn="ctr"/>
                      <a:r>
                        <a:rPr lang="ru-RU" sz="2000" dirty="0" smtClean="0"/>
                        <a:t>По ней детей автобус в школу возит,</a:t>
                      </a:r>
                    </a:p>
                    <a:p>
                      <a:pPr algn="ctr"/>
                      <a:r>
                        <a:rPr lang="ru-RU" sz="2000" dirty="0" smtClean="0"/>
                        <a:t>На ней разметка есть,</a:t>
                      </a:r>
                    </a:p>
                    <a:p>
                      <a:pPr algn="ctr"/>
                      <a:r>
                        <a:rPr lang="ru-RU" sz="2000" dirty="0" smtClean="0"/>
                        <a:t>А знаков вдоль нее не счесть!</a:t>
                      </a:r>
                    </a:p>
                    <a:p>
                      <a:pPr algn="ctr"/>
                      <a:r>
                        <a:rPr lang="ru-RU" sz="2000" dirty="0" smtClean="0"/>
                        <a:t>Не может быть тут вариантов много,</a:t>
                      </a:r>
                    </a:p>
                    <a:p>
                      <a:pPr algn="ctr"/>
                      <a:r>
                        <a:rPr lang="ru-RU" sz="2000" dirty="0" smtClean="0"/>
                        <a:t>Ведь ответ один - …</a:t>
                      </a:r>
                    </a:p>
                    <a:p>
                      <a:pPr algn="ctr"/>
                      <a:r>
                        <a:rPr lang="ru-RU" sz="2000" dirty="0" smtClean="0"/>
                        <a:t>(Дорога)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Здесь две дороги пересекаются,</a:t>
                      </a:r>
                    </a:p>
                    <a:p>
                      <a:pPr algn="ctr"/>
                      <a:r>
                        <a:rPr lang="ru-RU" dirty="0" smtClean="0"/>
                        <a:t>Как это место называется?</a:t>
                      </a:r>
                    </a:p>
                    <a:p>
                      <a:pPr algn="ctr"/>
                      <a:r>
                        <a:rPr lang="ru-RU" dirty="0" smtClean="0"/>
                        <a:t>(Перекресток)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По этой дорожке идет пешеход,</a:t>
                      </a:r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Машин не боится, идет он вперед. (По тротуару)</a:t>
                      </a:r>
                      <a:endParaRPr lang="ru-RU" dirty="0"/>
                    </a:p>
                  </a:txBody>
                  <a:tcPr/>
                </a:tc>
              </a:tr>
              <a:tr h="3731079"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 Я по городу иду,</a:t>
                      </a:r>
                    </a:p>
                    <a:p>
                      <a:pPr algn="ctr"/>
                      <a:r>
                        <a:rPr lang="ru-RU" dirty="0" smtClean="0"/>
                        <a:t>Я в беду не попаду.</a:t>
                      </a:r>
                    </a:p>
                    <a:p>
                      <a:pPr algn="ctr"/>
                      <a:r>
                        <a:rPr lang="ru-RU" dirty="0" smtClean="0"/>
                        <a:t>Потому что твёрдо знаю -</a:t>
                      </a:r>
                    </a:p>
                    <a:p>
                      <a:pPr algn="ctr"/>
                      <a:r>
                        <a:rPr lang="ru-RU" dirty="0" smtClean="0"/>
                        <a:t>Правила я выполняю.</a:t>
                      </a:r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(Пешеход)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 В два ряда дома стоят -</a:t>
                      </a:r>
                    </a:p>
                    <a:p>
                      <a:pPr algn="ctr"/>
                      <a:r>
                        <a:rPr lang="ru-RU" dirty="0" smtClean="0"/>
                        <a:t>10, 20, 100 подряд.</a:t>
                      </a:r>
                    </a:p>
                    <a:p>
                      <a:pPr algn="ctr"/>
                      <a:r>
                        <a:rPr lang="ru-RU" dirty="0" smtClean="0"/>
                        <a:t>И квадратными глазами</a:t>
                      </a:r>
                    </a:p>
                    <a:p>
                      <a:pPr algn="ctr"/>
                      <a:r>
                        <a:rPr lang="ru-RU" dirty="0" smtClean="0"/>
                        <a:t>Друг на друга всё глядят.</a:t>
                      </a:r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(Улица)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Тут машина не пойдет. Главный здесь – пешеход. Что друг другу не мешать, Нужно справа путь держать. (Тротуар)...</a:t>
                      </a:r>
                    </a:p>
                    <a:p>
                      <a:endParaRPr lang="ru-RU" dirty="0" smtClean="0"/>
                    </a:p>
                  </a:txBody>
                  <a:tcPr/>
                </a:tc>
              </a:tr>
              <a:tr h="3731079"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На обочинах стоят, Молча с нами говорят. Всем готовы помогать. Главное – их понимать. (Дорожные знаки)...</a:t>
                      </a:r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Никогда я не сплю, На дорогу смотрю. Подскажу, когда стоять, Когда движенье начинать. (Светофор)...</a:t>
                      </a:r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Эту ленту не возьмешь И в косичку не вплетешь. На земле она лежит, Транспорт вдоль по ней бежит. (Дорога)...</a:t>
                      </a:r>
                    </a:p>
                    <a:p>
                      <a:endParaRPr lang="ru-RU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0212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315" t="11132" r="74411" b="47951"/>
          <a:stretch/>
        </p:blipFill>
        <p:spPr>
          <a:xfrm>
            <a:off x="6727370" y="195942"/>
            <a:ext cx="3853543" cy="46373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6001" t="11132" r="49931" b="48239"/>
          <a:stretch/>
        </p:blipFill>
        <p:spPr>
          <a:xfrm>
            <a:off x="4049486" y="5609752"/>
            <a:ext cx="3820886" cy="46046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0892" t="11132" r="25246" b="47663"/>
          <a:stretch/>
        </p:blipFill>
        <p:spPr>
          <a:xfrm>
            <a:off x="8403771" y="10860274"/>
            <a:ext cx="3788229" cy="46699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75371" t="11997" r="767" b="48239"/>
          <a:stretch/>
        </p:blipFill>
        <p:spPr>
          <a:xfrm>
            <a:off x="2057400" y="261257"/>
            <a:ext cx="3788229" cy="45066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75885" t="52049" r="870" b="7322"/>
          <a:stretch/>
        </p:blipFill>
        <p:spPr>
          <a:xfrm>
            <a:off x="261258" y="5611531"/>
            <a:ext cx="3690257" cy="46046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r="75409"/>
          <a:stretch/>
        </p:blipFill>
        <p:spPr>
          <a:xfrm>
            <a:off x="4400414" y="10927368"/>
            <a:ext cx="3845512" cy="46028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25009" r="50766"/>
          <a:stretch/>
        </p:blipFill>
        <p:spPr>
          <a:xfrm>
            <a:off x="261258" y="10927368"/>
            <a:ext cx="3788228" cy="46028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49861" r="25497"/>
          <a:stretch/>
        </p:blipFill>
        <p:spPr>
          <a:xfrm>
            <a:off x="8066314" y="5577984"/>
            <a:ext cx="3853542" cy="460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51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82636" y="849086"/>
            <a:ext cx="6909707" cy="49312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783" y="5790768"/>
            <a:ext cx="6919560" cy="494428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857" y="2155043"/>
            <a:ext cx="2144486" cy="2965779"/>
          </a:xfrm>
          <a:prstGeom prst="rect">
            <a:avLst/>
          </a:prstGeom>
        </p:spPr>
      </p:pic>
      <p:sp>
        <p:nvSpPr>
          <p:cNvPr id="5" name="Трапеция 4"/>
          <p:cNvSpPr/>
          <p:nvPr/>
        </p:nvSpPr>
        <p:spPr>
          <a:xfrm rot="16200000">
            <a:off x="-504221" y="2710544"/>
            <a:ext cx="4931230" cy="1208313"/>
          </a:xfrm>
          <a:prstGeom prst="trapezoid">
            <a:avLst>
              <a:gd name="adj" fmla="val 7635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9480532" y="849084"/>
            <a:ext cx="1225402" cy="494168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714431" y="968534"/>
            <a:ext cx="66461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35000">
                      <a:srgbClr val="FF0000"/>
                    </a:gs>
                    <a:gs pos="65000">
                      <a:srgbClr val="FFFF00"/>
                    </a:gs>
                    <a:gs pos="85000">
                      <a:srgbClr val="80D828"/>
                    </a:gs>
                    <a:gs pos="89000">
                      <a:srgbClr val="00B050"/>
                    </a:gs>
                  </a:gsLst>
                  <a:lin ang="5400000" scaled="1"/>
                </a:gradFill>
                <a:effectLst/>
              </a:rPr>
              <a:t>Советы </a:t>
            </a:r>
            <a:r>
              <a:rPr lang="ru-RU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35000">
                      <a:srgbClr val="FF0000"/>
                    </a:gs>
                    <a:gs pos="65000">
                      <a:srgbClr val="FFFF00"/>
                    </a:gs>
                    <a:gs pos="85000">
                      <a:srgbClr val="80D828"/>
                    </a:gs>
                    <a:gs pos="89000">
                      <a:srgbClr val="00B050"/>
                    </a:gs>
                  </a:gsLst>
                  <a:lin ang="5400000" scaled="1"/>
                </a:gradFill>
                <a:effectLst/>
              </a:rPr>
              <a:t>светофорика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35000">
                      <a:srgbClr val="FF0000"/>
                    </a:gs>
                    <a:gs pos="65000">
                      <a:srgbClr val="FFFF00"/>
                    </a:gs>
                    <a:gs pos="85000">
                      <a:srgbClr val="80D828"/>
                    </a:gs>
                    <a:gs pos="89000">
                      <a:srgbClr val="00B050"/>
                    </a:gs>
                  </a:gsLst>
                  <a:lin ang="5400000" scaled="1"/>
                </a:gradFill>
                <a:effectLst/>
              </a:rPr>
              <a:t>!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gradFill>
                <a:gsLst>
                  <a:gs pos="35000">
                    <a:srgbClr val="FF0000"/>
                  </a:gs>
                  <a:gs pos="65000">
                    <a:srgbClr val="FFFF00"/>
                  </a:gs>
                  <a:gs pos="85000">
                    <a:srgbClr val="80D828"/>
                  </a:gs>
                  <a:gs pos="89000">
                    <a:srgbClr val="00B050"/>
                  </a:gs>
                </a:gsLst>
                <a:lin ang="5400000" scaled="1"/>
              </a:gradFill>
              <a:effectLst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48" y="2113063"/>
            <a:ext cx="4693557" cy="332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06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11794" y="403720"/>
            <a:ext cx="3989867" cy="655353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 smtClean="0">
              <a:solidFill>
                <a:srgbClr val="0070C0"/>
              </a:solidFill>
            </a:endParaRPr>
          </a:p>
          <a:p>
            <a:pPr algn="ctr"/>
            <a:endParaRPr lang="ru-RU" sz="3600" b="1" i="1" dirty="0">
              <a:solidFill>
                <a:srgbClr val="0070C0"/>
              </a:solidFill>
            </a:endParaRPr>
          </a:p>
          <a:p>
            <a:pPr algn="ctr"/>
            <a:endParaRPr lang="ru-RU" sz="3600" b="1" i="1" dirty="0">
              <a:solidFill>
                <a:srgbClr val="0070C0"/>
              </a:solidFill>
            </a:endParaRPr>
          </a:p>
          <a:p>
            <a:pPr algn="ctr"/>
            <a:r>
              <a:rPr lang="ru-RU" sz="3600" b="1" dirty="0" smtClean="0">
                <a:solidFill>
                  <a:srgbClr val="0070C0"/>
                </a:solidFill>
              </a:rPr>
              <a:t>Телефон полиции</a:t>
            </a:r>
          </a:p>
          <a:p>
            <a:pPr algn="ctr"/>
            <a:endParaRPr lang="ru-RU" sz="3600" b="1" dirty="0">
              <a:solidFill>
                <a:srgbClr val="0070C0"/>
              </a:solidFill>
            </a:endParaRPr>
          </a:p>
          <a:p>
            <a:pPr algn="ctr"/>
            <a:endParaRPr lang="ru-RU" sz="3600" b="1" dirty="0" smtClean="0">
              <a:solidFill>
                <a:srgbClr val="0070C0"/>
              </a:solidFill>
            </a:endParaRPr>
          </a:p>
          <a:p>
            <a:pPr algn="ctr"/>
            <a:endParaRPr lang="ru-RU" sz="3600" b="1" dirty="0">
              <a:solidFill>
                <a:srgbClr val="0070C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Экстренный вызов 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Специальных служб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С мобильного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Телефона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112</a:t>
            </a:r>
          </a:p>
          <a:p>
            <a:pPr algn="ctr"/>
            <a:endParaRPr lang="ru-RU" sz="2400" b="1" dirty="0">
              <a:solidFill>
                <a:srgbClr val="0070C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Единый телефон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Службы спасения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911</a:t>
            </a:r>
          </a:p>
          <a:p>
            <a:pPr algn="ctr"/>
            <a:endParaRPr lang="ru-RU" sz="3600" b="1" i="1" dirty="0">
              <a:solidFill>
                <a:srgbClr val="0070C0"/>
              </a:solidFill>
            </a:endParaRPr>
          </a:p>
          <a:p>
            <a:pPr algn="ctr"/>
            <a:endParaRPr lang="ru-RU" sz="3600" b="1" i="1" dirty="0" smtClean="0">
              <a:solidFill>
                <a:srgbClr val="0070C0"/>
              </a:solidFill>
            </a:endParaRPr>
          </a:p>
          <a:p>
            <a:pPr algn="ctr"/>
            <a:endParaRPr lang="ru-RU" sz="3600" b="1" i="1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84920" y="1968919"/>
            <a:ext cx="1243614" cy="110252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02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664" y="1057519"/>
            <a:ext cx="5991225" cy="4762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695" t="12696" r="79076" b="55936"/>
          <a:stretch/>
        </p:blipFill>
        <p:spPr>
          <a:xfrm>
            <a:off x="511794" y="7596554"/>
            <a:ext cx="4654424" cy="541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27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0" t="2341" r="12582" b="87372"/>
          <a:stretch/>
        </p:blipFill>
        <p:spPr>
          <a:xfrm>
            <a:off x="462246" y="316523"/>
            <a:ext cx="10932586" cy="11254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9816" t="12206" r="19350" b="70639"/>
          <a:stretch/>
        </p:blipFill>
        <p:spPr>
          <a:xfrm>
            <a:off x="532583" y="1863969"/>
            <a:ext cx="9490647" cy="19090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0637" t="27727" r="19928" b="55609"/>
          <a:stretch/>
        </p:blipFill>
        <p:spPr>
          <a:xfrm>
            <a:off x="532582" y="4195039"/>
            <a:ext cx="9490647" cy="18981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9817" t="43574" r="49417" b="31429"/>
          <a:stretch/>
        </p:blipFill>
        <p:spPr>
          <a:xfrm>
            <a:off x="532581" y="6526110"/>
            <a:ext cx="4707633" cy="27282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49185" t="44554" r="1869" b="34371"/>
          <a:stretch/>
        </p:blipFill>
        <p:spPr>
          <a:xfrm>
            <a:off x="532581" y="9254398"/>
            <a:ext cx="7576446" cy="23270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50233" t="65140" r="1520" b="14765"/>
          <a:stretch/>
        </p:blipFill>
        <p:spPr>
          <a:xfrm>
            <a:off x="532581" y="11765805"/>
            <a:ext cx="7576446" cy="22300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50933" t="84744" r="1869" b="3003"/>
          <a:stretch/>
        </p:blipFill>
        <p:spPr>
          <a:xfrm>
            <a:off x="532581" y="14304986"/>
            <a:ext cx="7576446" cy="14030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098" t="44657" r="80072" b="4370"/>
          <a:stretch/>
        </p:blipFill>
        <p:spPr>
          <a:xfrm>
            <a:off x="8641608" y="6526110"/>
            <a:ext cx="3175254" cy="647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15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90991"/>
          <a:stretch/>
        </p:blipFill>
        <p:spPr>
          <a:xfrm>
            <a:off x="374711" y="337082"/>
            <a:ext cx="11544943" cy="13862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10835"/>
          <a:stretch/>
        </p:blipFill>
        <p:spPr>
          <a:xfrm>
            <a:off x="374711" y="2110153"/>
            <a:ext cx="5395428" cy="641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07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6769" y="1476550"/>
            <a:ext cx="4044462" cy="61897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 rot="5400000">
            <a:off x="4441664" y="2470083"/>
            <a:ext cx="6189786" cy="42027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Трапеция 3"/>
          <p:cNvSpPr/>
          <p:nvPr/>
        </p:nvSpPr>
        <p:spPr>
          <a:xfrm rot="10800000">
            <a:off x="1406768" y="7666335"/>
            <a:ext cx="4044462" cy="1055077"/>
          </a:xfrm>
          <a:prstGeom prst="trapezoid">
            <a:avLst>
              <a:gd name="adj" fmla="val 575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рапеция 4"/>
          <p:cNvSpPr/>
          <p:nvPr/>
        </p:nvSpPr>
        <p:spPr>
          <a:xfrm>
            <a:off x="1406769" y="421473"/>
            <a:ext cx="4044462" cy="1055077"/>
          </a:xfrm>
          <a:prstGeom prst="trapezoid">
            <a:avLst>
              <a:gd name="adj" fmla="val 575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688122" y="1793631"/>
            <a:ext cx="3763108" cy="14419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Предупреждающие </a:t>
            </a:r>
          </a:p>
          <a:p>
            <a:pPr algn="ctr"/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59" y="3235570"/>
            <a:ext cx="3198848" cy="42560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80" y="9529747"/>
            <a:ext cx="10739805" cy="484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24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5984282"/>
              </p:ext>
            </p:extLst>
          </p:nvPr>
        </p:nvGraphicFramePr>
        <p:xfrm>
          <a:off x="422031" y="3727939"/>
          <a:ext cx="11500338" cy="117377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33446"/>
                <a:gridCol w="3833446"/>
                <a:gridCol w="3833446"/>
              </a:tblGrid>
              <a:tr h="3912577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Дорожные работы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 </a:t>
                      </a:r>
                      <a:r>
                        <a:rPr lang="ru-RU" sz="2800" b="1" dirty="0" smtClean="0"/>
                        <a:t>Скользкая дорога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Пешеходный переход</a:t>
                      </a:r>
                      <a:endParaRPr lang="ru-RU" sz="2800" b="1" dirty="0"/>
                    </a:p>
                  </a:txBody>
                  <a:tcPr/>
                </a:tc>
              </a:tr>
              <a:tr h="3912577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Дети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Железнодорожный переезд со шлагбаумом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Опасные повороты</a:t>
                      </a:r>
                      <a:endParaRPr lang="ru-RU" sz="2800" b="1" dirty="0"/>
                    </a:p>
                  </a:txBody>
                  <a:tcPr/>
                </a:tc>
              </a:tr>
              <a:tr h="3912577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Пересечение</a:t>
                      </a:r>
                      <a:r>
                        <a:rPr lang="ru-RU" b="1" baseline="0" dirty="0" smtClean="0"/>
                        <a:t> с велосипедной дорожкой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Двустороннее движение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Светофорное</a:t>
                      </a:r>
                      <a:r>
                        <a:rPr lang="ru-RU" sz="2800" b="1" baseline="0" dirty="0" smtClean="0"/>
                        <a:t> регулирование</a:t>
                      </a:r>
                      <a:endParaRPr lang="ru-RU" sz="28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3" r="12156"/>
          <a:stretch/>
        </p:blipFill>
        <p:spPr>
          <a:xfrm>
            <a:off x="738554" y="4550996"/>
            <a:ext cx="3300094" cy="29400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768" y="4509965"/>
            <a:ext cx="3455344" cy="29810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32" y="4535609"/>
            <a:ext cx="3418603" cy="29554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63" y="8323639"/>
            <a:ext cx="3589875" cy="30402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9" b="11391"/>
          <a:stretch/>
        </p:blipFill>
        <p:spPr>
          <a:xfrm>
            <a:off x="4392317" y="8546123"/>
            <a:ext cx="3455344" cy="2743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728" y="8584547"/>
            <a:ext cx="3238959" cy="27793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7" r="14218"/>
          <a:stretch/>
        </p:blipFill>
        <p:spPr>
          <a:xfrm>
            <a:off x="711147" y="12477871"/>
            <a:ext cx="3183916" cy="29614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8" r="5752"/>
          <a:stretch/>
        </p:blipFill>
        <p:spPr>
          <a:xfrm>
            <a:off x="4607169" y="12680254"/>
            <a:ext cx="2989385" cy="255665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701" y="12680254"/>
            <a:ext cx="2950986" cy="252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780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5400000">
            <a:off x="3552092" y="-404444"/>
            <a:ext cx="4044462" cy="61897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479429" y="4712679"/>
            <a:ext cx="6189786" cy="42027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Трапеция 3"/>
          <p:cNvSpPr/>
          <p:nvPr/>
        </p:nvSpPr>
        <p:spPr>
          <a:xfrm rot="16200000">
            <a:off x="-70338" y="2162909"/>
            <a:ext cx="4044462" cy="1055077"/>
          </a:xfrm>
          <a:prstGeom prst="trapezoid">
            <a:avLst>
              <a:gd name="adj" fmla="val 575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рапеция 4"/>
          <p:cNvSpPr/>
          <p:nvPr/>
        </p:nvSpPr>
        <p:spPr>
          <a:xfrm rot="5400000">
            <a:off x="7174523" y="2162910"/>
            <a:ext cx="4044462" cy="1055077"/>
          </a:xfrm>
          <a:prstGeom prst="trapezoid">
            <a:avLst>
              <a:gd name="adj" fmla="val 575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483" y="512713"/>
            <a:ext cx="4493141" cy="9205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022" y="1433289"/>
            <a:ext cx="4800602" cy="31367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45" y="9891590"/>
            <a:ext cx="4930554" cy="473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14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376352"/>
              </p:ext>
            </p:extLst>
          </p:nvPr>
        </p:nvGraphicFramePr>
        <p:xfrm>
          <a:off x="492371" y="597878"/>
          <a:ext cx="10972797" cy="150524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57599"/>
                <a:gridCol w="3657599"/>
                <a:gridCol w="3657599"/>
              </a:tblGrid>
              <a:tr h="5017477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Пункт первой медицинской помощи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 smtClean="0"/>
                    </a:p>
                    <a:p>
                      <a:pPr algn="ctr"/>
                      <a:r>
                        <a:rPr lang="ru-RU" sz="2800" b="1" dirty="0" smtClean="0"/>
                        <a:t>Больница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Автозаправочная станция</a:t>
                      </a:r>
                      <a:endParaRPr lang="ru-RU" sz="2800" b="1" dirty="0"/>
                    </a:p>
                  </a:txBody>
                  <a:tcPr/>
                </a:tc>
              </a:tr>
              <a:tr h="5017477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Техническое обслуживание автомобилей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 smtClean="0"/>
                    </a:p>
                    <a:p>
                      <a:pPr algn="ctr"/>
                      <a:r>
                        <a:rPr lang="ru-RU" sz="2800" b="1" dirty="0" smtClean="0"/>
                        <a:t>Мойка автомобилей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 smtClean="0"/>
                    </a:p>
                    <a:p>
                      <a:pPr algn="ctr"/>
                      <a:r>
                        <a:rPr lang="ru-RU" sz="2800" b="1" dirty="0" smtClean="0"/>
                        <a:t>Телефон</a:t>
                      </a:r>
                      <a:endParaRPr lang="ru-RU" sz="2800" b="1" dirty="0"/>
                    </a:p>
                  </a:txBody>
                  <a:tcPr/>
                </a:tc>
              </a:tr>
              <a:tr h="5017477">
                <a:tc>
                  <a:txBody>
                    <a:bodyPr/>
                    <a:lstStyle/>
                    <a:p>
                      <a:pPr algn="ctr"/>
                      <a:endParaRPr lang="ru-RU" sz="2800" b="1" dirty="0" smtClean="0"/>
                    </a:p>
                    <a:p>
                      <a:pPr algn="ctr"/>
                      <a:r>
                        <a:rPr lang="ru-RU" sz="2800" b="1" dirty="0" smtClean="0"/>
                        <a:t>Пункт питания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 smtClean="0"/>
                    </a:p>
                    <a:p>
                      <a:pPr algn="ctr"/>
                      <a:r>
                        <a:rPr lang="ru-RU" sz="2800" b="1" dirty="0" smtClean="0"/>
                        <a:t>Питьевая вода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«Пост дорожно-патрульной службы»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18" t="51315" b="11101"/>
          <a:stretch/>
        </p:blipFill>
        <p:spPr>
          <a:xfrm>
            <a:off x="4457351" y="11555922"/>
            <a:ext cx="3033604" cy="39664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730" r="75865" b="62543"/>
          <a:stretch/>
        </p:blipFill>
        <p:spPr>
          <a:xfrm>
            <a:off x="878690" y="1867746"/>
            <a:ext cx="2884236" cy="36847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3" r="50533" b="62047"/>
          <a:stretch/>
        </p:blipFill>
        <p:spPr>
          <a:xfrm>
            <a:off x="4654729" y="1867745"/>
            <a:ext cx="2845033" cy="36847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4" r="24376" b="61315"/>
          <a:stretch/>
        </p:blipFill>
        <p:spPr>
          <a:xfrm>
            <a:off x="8092597" y="1937475"/>
            <a:ext cx="2943712" cy="36149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77113" b="64009"/>
          <a:stretch/>
        </p:blipFill>
        <p:spPr>
          <a:xfrm>
            <a:off x="480949" y="7033846"/>
            <a:ext cx="3281977" cy="33410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938" t="51822" r="76569" b="9767"/>
          <a:stretch/>
        </p:blipFill>
        <p:spPr>
          <a:xfrm>
            <a:off x="4645922" y="6584052"/>
            <a:ext cx="2845033" cy="38932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27346" t="49918" r="49644" b="10500"/>
          <a:stretch/>
        </p:blipFill>
        <p:spPr>
          <a:xfrm>
            <a:off x="8092597" y="6388933"/>
            <a:ext cx="3201449" cy="40204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53564" t="51385" r="26636" b="11232"/>
          <a:stretch/>
        </p:blipFill>
        <p:spPr>
          <a:xfrm>
            <a:off x="914400" y="11595984"/>
            <a:ext cx="2848526" cy="39263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07" t="63033" r="10461" b="8659"/>
          <a:stretch/>
        </p:blipFill>
        <p:spPr>
          <a:xfrm>
            <a:off x="8590469" y="11851001"/>
            <a:ext cx="2445840" cy="340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20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5400000">
            <a:off x="3552092" y="-404444"/>
            <a:ext cx="4044462" cy="61897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479429" y="4712679"/>
            <a:ext cx="6189786" cy="42027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Трапеция 3"/>
          <p:cNvSpPr/>
          <p:nvPr/>
        </p:nvSpPr>
        <p:spPr>
          <a:xfrm rot="16200000">
            <a:off x="-70338" y="2162909"/>
            <a:ext cx="4044462" cy="1055077"/>
          </a:xfrm>
          <a:prstGeom prst="trapezoid">
            <a:avLst>
              <a:gd name="adj" fmla="val 575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рапеция 4"/>
          <p:cNvSpPr/>
          <p:nvPr/>
        </p:nvSpPr>
        <p:spPr>
          <a:xfrm rot="5400000">
            <a:off x="7174523" y="2162910"/>
            <a:ext cx="4044462" cy="1055077"/>
          </a:xfrm>
          <a:prstGeom prst="trapezoid">
            <a:avLst>
              <a:gd name="adj" fmla="val 575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769" y="668216"/>
            <a:ext cx="6119446" cy="404446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031869" y="3879273"/>
            <a:ext cx="5084906" cy="83340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Информационно-</a:t>
            </a:r>
          </a:p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указательные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35332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770373"/>
              </p:ext>
            </p:extLst>
          </p:nvPr>
        </p:nvGraphicFramePr>
        <p:xfrm>
          <a:off x="332510" y="415634"/>
          <a:ext cx="11554689" cy="154062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51563"/>
                <a:gridCol w="3851563"/>
                <a:gridCol w="3851563"/>
              </a:tblGrid>
              <a:tr h="385156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Место остановки автобуса.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Дорога с односторонним движением.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Жилая зона</a:t>
                      </a:r>
                      <a:endParaRPr lang="ru-RU" b="1" dirty="0"/>
                    </a:p>
                  </a:txBody>
                  <a:tcPr/>
                </a:tc>
              </a:tr>
              <a:tr h="385156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Место стоянки легковых такси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Тупик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Подземный переход</a:t>
                      </a:r>
                      <a:endParaRPr lang="ru-RU" b="1" dirty="0"/>
                    </a:p>
                  </a:txBody>
                  <a:tcPr/>
                </a:tc>
              </a:tr>
              <a:tr h="385156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Надземный переход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/>
                    </a:p>
                    <a:p>
                      <a:pPr algn="ctr"/>
                      <a:r>
                        <a:rPr lang="ru-RU" b="1" dirty="0" smtClean="0"/>
                        <a:t>Пешеходный переход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/>
                    </a:p>
                    <a:p>
                      <a:pPr algn="ctr"/>
                      <a:r>
                        <a:rPr lang="ru-RU" b="1" dirty="0" smtClean="0"/>
                        <a:t>Велосипедная дорожка</a:t>
                      </a:r>
                      <a:endParaRPr lang="ru-RU" b="1" dirty="0"/>
                    </a:p>
                  </a:txBody>
                  <a:tcPr/>
                </a:tc>
              </a:tr>
              <a:tr h="3851564">
                <a:tc>
                  <a:txBody>
                    <a:bodyPr/>
                    <a:lstStyle/>
                    <a:p>
                      <a:pPr algn="ctr"/>
                      <a:endParaRPr lang="ru-RU" b="1" dirty="0" smtClean="0"/>
                    </a:p>
                    <a:p>
                      <a:pPr algn="ctr"/>
                      <a:r>
                        <a:rPr lang="ru-RU" b="1" dirty="0" smtClean="0"/>
                        <a:t>Место стоянки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85" t="57542" r="10727" b="9489"/>
          <a:stretch/>
        </p:blipFill>
        <p:spPr>
          <a:xfrm>
            <a:off x="4724400" y="4856091"/>
            <a:ext cx="2897648" cy="31442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3294" t="21023" r="69377" b="48816"/>
          <a:stretch/>
        </p:blipFill>
        <p:spPr>
          <a:xfrm>
            <a:off x="1108362" y="1302326"/>
            <a:ext cx="2161309" cy="28263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8844" t="21378" r="38843" b="49570"/>
          <a:stretch/>
        </p:blipFill>
        <p:spPr>
          <a:xfrm>
            <a:off x="4765963" y="1302326"/>
            <a:ext cx="2687782" cy="26293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67948" t="21378" r="11195" b="49570"/>
          <a:stretch/>
        </p:blipFill>
        <p:spPr>
          <a:xfrm>
            <a:off x="8672946" y="1302326"/>
            <a:ext cx="2700714" cy="28263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40784" t="58823" r="40784" b="9542"/>
          <a:stretch/>
        </p:blipFill>
        <p:spPr>
          <a:xfrm>
            <a:off x="1108362" y="5153891"/>
            <a:ext cx="2207456" cy="28464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091" b="73996"/>
          <a:stretch/>
        </p:blipFill>
        <p:spPr>
          <a:xfrm>
            <a:off x="8495709" y="5153891"/>
            <a:ext cx="2877951" cy="26883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79589" r="-485" b="73457"/>
          <a:stretch/>
        </p:blipFill>
        <p:spPr>
          <a:xfrm>
            <a:off x="803563" y="8808348"/>
            <a:ext cx="3080876" cy="29403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17508" t="78837" r="65522" b="-1"/>
          <a:stretch/>
        </p:blipFill>
        <p:spPr>
          <a:xfrm>
            <a:off x="4584789" y="9060516"/>
            <a:ext cx="2868956" cy="26881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589" y="9060516"/>
            <a:ext cx="2793071" cy="279307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63" y="12901714"/>
            <a:ext cx="2715307" cy="2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30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5400000">
            <a:off x="3582467" y="-404446"/>
            <a:ext cx="4044462" cy="61897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804" y="668213"/>
            <a:ext cx="6129037" cy="404446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79429" y="4712679"/>
            <a:ext cx="6189786" cy="42027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Трапеция 3"/>
          <p:cNvSpPr/>
          <p:nvPr/>
        </p:nvSpPr>
        <p:spPr>
          <a:xfrm rot="16200000">
            <a:off x="-70338" y="2162909"/>
            <a:ext cx="4044462" cy="1055077"/>
          </a:xfrm>
          <a:prstGeom prst="trapezoid">
            <a:avLst>
              <a:gd name="adj" fmla="val 575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рапеция 4"/>
          <p:cNvSpPr/>
          <p:nvPr/>
        </p:nvSpPr>
        <p:spPr>
          <a:xfrm rot="5400000">
            <a:off x="7174523" y="2162910"/>
            <a:ext cx="4044462" cy="1055077"/>
          </a:xfrm>
          <a:prstGeom prst="trapezoid">
            <a:avLst>
              <a:gd name="adj" fmla="val 575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176871" y="3789349"/>
            <a:ext cx="47949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Запрещающие 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357285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246</TotalTime>
  <Words>374</Words>
  <Application>Microsoft Office PowerPoint</Application>
  <PresentationFormat>Произвольный</PresentationFormat>
  <Paragraphs>121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28</cp:revision>
  <cp:lastPrinted>2016-09-22T13:06:45Z</cp:lastPrinted>
  <dcterms:created xsi:type="dcterms:W3CDTF">2016-09-11T13:19:18Z</dcterms:created>
  <dcterms:modified xsi:type="dcterms:W3CDTF">2016-09-26T13:20:36Z</dcterms:modified>
</cp:coreProperties>
</file>