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5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9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6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6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2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39AC-110D-4699-95C5-40D83D05A400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3279-3255-4485-BBB8-A24102EB7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11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slide" Target="slide4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1365" y="265077"/>
            <a:ext cx="7558796" cy="1236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Загадки для казачат!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1" y="1719617"/>
            <a:ext cx="6068772" cy="401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63" y="4620905"/>
            <a:ext cx="2964151" cy="2237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698" y="5419219"/>
            <a:ext cx="3438442" cy="1438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5976" y="1719617"/>
            <a:ext cx="5468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  Закреплять </a:t>
            </a:r>
            <a:r>
              <a:rPr lang="ru-RU" sz="3200" b="1" i="1" dirty="0">
                <a:solidFill>
                  <a:srgbClr val="00B050"/>
                </a:solidFill>
              </a:rPr>
              <a:t>знания детей 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о </a:t>
            </a:r>
            <a:r>
              <a:rPr lang="ru-RU" sz="3200" b="1" i="1" dirty="0">
                <a:solidFill>
                  <a:srgbClr val="00B050"/>
                </a:solidFill>
              </a:rPr>
              <a:t>предметах быта в курене.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1777" y="3461695"/>
            <a:ext cx="4889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Отгадывайте загадки по порядку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и откроется картинка.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7" y="927866"/>
            <a:ext cx="7862322" cy="5244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6676" y="2306472"/>
            <a:ext cx="37305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Здорово!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Вы отгадали все загадки!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900" y="200325"/>
            <a:ext cx="1143000" cy="1133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75" y="1060455"/>
            <a:ext cx="1143000" cy="11334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50" y="361128"/>
            <a:ext cx="1143000" cy="11334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40550" y="3549950"/>
            <a:ext cx="2510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9933FF"/>
                </a:solidFill>
              </a:rPr>
              <a:t>Ч</a:t>
            </a:r>
            <a:r>
              <a:rPr lang="ru-RU" sz="2400" b="1" i="1" dirty="0" smtClean="0">
                <a:solidFill>
                  <a:srgbClr val="9933FF"/>
                </a:solidFill>
              </a:rPr>
              <a:t>то изображено</a:t>
            </a:r>
          </a:p>
          <a:p>
            <a:r>
              <a:rPr lang="ru-RU" sz="2400" b="1" i="1" dirty="0" smtClean="0">
                <a:solidFill>
                  <a:srgbClr val="9933FF"/>
                </a:solidFill>
              </a:rPr>
              <a:t> на картинке?</a:t>
            </a:r>
            <a:endParaRPr lang="ru-RU" sz="2400" b="1" i="1" dirty="0">
              <a:solidFill>
                <a:srgbClr val="99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5441" y="4737001"/>
            <a:ext cx="2912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Вы настоящие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казачата!!!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221" y="286421"/>
            <a:ext cx="2585045" cy="1755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1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r>
              <a:rPr lang="ru-RU" b="1" i="1" dirty="0" smtClean="0">
                <a:solidFill>
                  <a:srgbClr val="9933FF"/>
                </a:solidFill>
              </a:rPr>
              <a:t>Бычок </a:t>
            </a:r>
            <a:r>
              <a:rPr lang="ru-RU" b="1" i="1" dirty="0" smtClean="0">
                <a:solidFill>
                  <a:srgbClr val="9933FF"/>
                </a:solidFill>
              </a:rPr>
              <a:t>рогат, в руках зажат,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Еду хватает, а сам голодает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1459" y="286419"/>
            <a:ext cx="2524834" cy="1728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2. </a:t>
            </a:r>
            <a:r>
              <a:rPr lang="ru-RU" b="1" i="1" dirty="0" smtClean="0">
                <a:solidFill>
                  <a:srgbClr val="9933FF"/>
                </a:solidFill>
              </a:rPr>
              <a:t>Книзу </a:t>
            </a:r>
            <a:r>
              <a:rPr lang="ru-RU" b="1" i="1" dirty="0" smtClean="0">
                <a:solidFill>
                  <a:srgbClr val="9933FF"/>
                </a:solidFill>
              </a:rPr>
              <a:t>узок, верх широк,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Не кастрюля … 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293" y="286420"/>
            <a:ext cx="2738794" cy="1728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3. </a:t>
            </a:r>
            <a:r>
              <a:rPr lang="ru-RU" b="1" i="1" dirty="0" smtClean="0">
                <a:solidFill>
                  <a:srgbClr val="9933FF"/>
                </a:solidFill>
              </a:rPr>
              <a:t>На </a:t>
            </a:r>
            <a:r>
              <a:rPr lang="ru-RU" b="1" i="1" dirty="0" smtClean="0">
                <a:solidFill>
                  <a:srgbClr val="9933FF"/>
                </a:solidFill>
              </a:rPr>
              <a:t>столе, накрытом к чаю,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Испуская важно пар,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Среди блюдечек и чашек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Самый главный -…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045" y="2024082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4. </a:t>
            </a:r>
            <a:r>
              <a:rPr lang="ru-RU" sz="1600" b="1" i="1" dirty="0" smtClean="0">
                <a:solidFill>
                  <a:srgbClr val="9933FF"/>
                </a:solidFill>
              </a:rPr>
              <a:t>Пошли </a:t>
            </a:r>
            <a:r>
              <a:rPr lang="ru-RU" sz="1600" b="1" i="1" dirty="0" smtClean="0">
                <a:solidFill>
                  <a:srgbClr val="9933FF"/>
                </a:solidFill>
              </a:rPr>
              <a:t>на речку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купаться,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Два купаются,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Третий на берегу валяется.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Искупались, вышли,</a:t>
            </a:r>
            <a:endParaRPr lang="ru-RU" sz="1600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На третьем повисли. </a:t>
            </a:r>
            <a:endParaRPr lang="en-US" sz="1600" b="1" i="1" dirty="0" smtClean="0">
              <a:solidFill>
                <a:srgbClr val="9933FF"/>
              </a:solidFill>
            </a:endParaRPr>
          </a:p>
          <a:p>
            <a:pPr algn="ctr"/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</a:t>
            </a:r>
            <a:r>
              <a:rPr lang="ru-RU" b="1" i="1" dirty="0" smtClean="0">
                <a:solidFill>
                  <a:srgbClr val="9933FF"/>
                </a:solidFill>
              </a:rPr>
              <a:t>. 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4884" y="2027854"/>
            <a:ext cx="2524834" cy="171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5.     </a:t>
            </a:r>
            <a:r>
              <a:rPr lang="ru-RU" b="1" i="1" dirty="0" smtClean="0">
                <a:solidFill>
                  <a:srgbClr val="9933FF"/>
                </a:solidFill>
              </a:rPr>
              <a:t>Смастерили из досок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надели поясок,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хранит посуда эта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 грядки собранное лето.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6. </a:t>
            </a:r>
            <a:r>
              <a:rPr lang="ru-RU" b="1" i="1" dirty="0" smtClean="0">
                <a:solidFill>
                  <a:srgbClr val="9933FF"/>
                </a:solidFill>
              </a:rPr>
              <a:t>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61459" y="286419"/>
            <a:ext cx="2524834" cy="1728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2</a:t>
            </a:r>
            <a:r>
              <a:rPr lang="ru-RU" b="1" i="1" dirty="0" smtClean="0">
                <a:solidFill>
                  <a:srgbClr val="9933FF"/>
                </a:solidFill>
              </a:rPr>
              <a:t>. Книзу </a:t>
            </a:r>
            <a:r>
              <a:rPr lang="ru-RU" b="1" i="1" dirty="0" smtClean="0">
                <a:solidFill>
                  <a:srgbClr val="9933FF"/>
                </a:solidFill>
              </a:rPr>
              <a:t>узок, верх широк,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Не кастрюля … 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293" y="286420"/>
            <a:ext cx="2738794" cy="1728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3. </a:t>
            </a:r>
            <a:r>
              <a:rPr lang="ru-RU" b="1" i="1" dirty="0" smtClean="0">
                <a:solidFill>
                  <a:srgbClr val="9933FF"/>
                </a:solidFill>
              </a:rPr>
              <a:t>На </a:t>
            </a:r>
            <a:r>
              <a:rPr lang="ru-RU" b="1" i="1" dirty="0" smtClean="0">
                <a:solidFill>
                  <a:srgbClr val="9933FF"/>
                </a:solidFill>
              </a:rPr>
              <a:t>столе, накрытом к чаю,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Испуская важно пар,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Среди блюдечек и чашек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Самый главный -…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045" y="2024082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4. </a:t>
            </a:r>
            <a:r>
              <a:rPr lang="ru-RU" sz="1600" b="1" i="1" dirty="0" smtClean="0">
                <a:solidFill>
                  <a:srgbClr val="9933FF"/>
                </a:solidFill>
              </a:rPr>
              <a:t>Пошли </a:t>
            </a:r>
            <a:r>
              <a:rPr lang="ru-RU" sz="1600" b="1" i="1" dirty="0" smtClean="0">
                <a:solidFill>
                  <a:srgbClr val="9933FF"/>
                </a:solidFill>
              </a:rPr>
              <a:t>на речку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купаться,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Два купаются,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Третий на берегу валяется.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Искупались, вышли,</a:t>
            </a:r>
            <a:endParaRPr lang="ru-RU" sz="1600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На третьем повисли. </a:t>
            </a:r>
            <a:endParaRPr lang="en-US" sz="1600" b="1" i="1" dirty="0" smtClean="0">
              <a:solidFill>
                <a:srgbClr val="9933FF"/>
              </a:solidFill>
            </a:endParaRPr>
          </a:p>
          <a:p>
            <a:pPr algn="ctr"/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</a:t>
            </a:r>
            <a:r>
              <a:rPr lang="ru-RU" b="1" i="1" dirty="0" smtClean="0">
                <a:solidFill>
                  <a:srgbClr val="9933FF"/>
                </a:solidFill>
              </a:rPr>
              <a:t>. 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4884" y="2027854"/>
            <a:ext cx="2524834" cy="171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5.  </a:t>
            </a:r>
            <a:r>
              <a:rPr lang="ru-RU" b="1" i="1" dirty="0" smtClean="0">
                <a:solidFill>
                  <a:srgbClr val="9933FF"/>
                </a:solidFill>
              </a:rPr>
              <a:t>Смастерили из досок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надели поясок,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хранит посуда эта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 грядки собранное лето.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6. </a:t>
            </a:r>
            <a:r>
              <a:rPr lang="ru-RU" b="1" i="1" dirty="0" smtClean="0">
                <a:solidFill>
                  <a:srgbClr val="9933FF"/>
                </a:solidFill>
              </a:rPr>
              <a:t>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6293" y="286420"/>
            <a:ext cx="2738794" cy="1728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3. </a:t>
            </a:r>
            <a:r>
              <a:rPr lang="ru-RU" b="1" i="1" dirty="0" smtClean="0">
                <a:solidFill>
                  <a:srgbClr val="9933FF"/>
                </a:solidFill>
              </a:rPr>
              <a:t>На </a:t>
            </a:r>
            <a:r>
              <a:rPr lang="ru-RU" b="1" i="1" dirty="0" smtClean="0">
                <a:solidFill>
                  <a:srgbClr val="9933FF"/>
                </a:solidFill>
              </a:rPr>
              <a:t>столе, накрытом к чаю,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Испуская важно пар,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Среди блюдечек и чашек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Самый главный -…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045" y="2024082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4. </a:t>
            </a:r>
            <a:r>
              <a:rPr lang="ru-RU" sz="1600" b="1" i="1" dirty="0" smtClean="0">
                <a:solidFill>
                  <a:srgbClr val="9933FF"/>
                </a:solidFill>
              </a:rPr>
              <a:t>Пошли </a:t>
            </a:r>
            <a:r>
              <a:rPr lang="ru-RU" sz="1600" b="1" i="1" dirty="0" smtClean="0">
                <a:solidFill>
                  <a:srgbClr val="9933FF"/>
                </a:solidFill>
              </a:rPr>
              <a:t>на речку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купаться,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Два купаются,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Третий на берегу валяется.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Искупались, вышли,</a:t>
            </a:r>
            <a:endParaRPr lang="ru-RU" sz="1600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На третьем повисли. </a:t>
            </a:r>
            <a:endParaRPr lang="en-US" sz="1600" b="1" i="1" dirty="0" smtClean="0">
              <a:solidFill>
                <a:srgbClr val="9933FF"/>
              </a:solidFill>
            </a:endParaRPr>
          </a:p>
          <a:p>
            <a:pPr algn="ctr"/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7. </a:t>
            </a:r>
            <a:r>
              <a:rPr lang="ru-RU" b="1" i="1" dirty="0" smtClean="0">
                <a:solidFill>
                  <a:srgbClr val="9933FF"/>
                </a:solidFill>
              </a:rPr>
              <a:t>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4884" y="2027854"/>
            <a:ext cx="2524834" cy="171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5. </a:t>
            </a:r>
            <a:r>
              <a:rPr lang="ru-RU" b="1" i="1" dirty="0" smtClean="0">
                <a:solidFill>
                  <a:srgbClr val="9933FF"/>
                </a:solidFill>
              </a:rPr>
              <a:t>Смастерили </a:t>
            </a:r>
            <a:r>
              <a:rPr lang="ru-RU" b="1" i="1" dirty="0" smtClean="0">
                <a:solidFill>
                  <a:srgbClr val="9933FF"/>
                </a:solidFill>
              </a:rPr>
              <a:t>из досок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надели поясок,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хранит посуда эта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 грядки собранное лето.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6. </a:t>
            </a:r>
            <a:r>
              <a:rPr lang="ru-RU" b="1" i="1" dirty="0" smtClean="0">
                <a:solidFill>
                  <a:srgbClr val="9933FF"/>
                </a:solidFill>
              </a:rPr>
              <a:t>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</a:t>
            </a:r>
            <a:r>
              <a:rPr lang="ru-RU" b="1" i="1" dirty="0" smtClean="0">
                <a:solidFill>
                  <a:srgbClr val="9933FF"/>
                </a:solidFill>
              </a:rPr>
              <a:t>. 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4045" y="2024082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4</a:t>
            </a:r>
            <a:r>
              <a:rPr lang="ru-RU" sz="1600" b="1" i="1" dirty="0" smtClean="0">
                <a:solidFill>
                  <a:srgbClr val="9933FF"/>
                </a:solidFill>
              </a:rPr>
              <a:t>. Пошли </a:t>
            </a:r>
            <a:r>
              <a:rPr lang="ru-RU" sz="1600" b="1" i="1" dirty="0" smtClean="0">
                <a:solidFill>
                  <a:srgbClr val="9933FF"/>
                </a:solidFill>
              </a:rPr>
              <a:t>на речку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купаться,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Два купаются,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Третий на берегу валяется.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Искупались, вышли,</a:t>
            </a:r>
            <a:endParaRPr lang="ru-RU" sz="1600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На третьем повисли. </a:t>
            </a:r>
            <a:endParaRPr lang="en-US" sz="1600" b="1" i="1" dirty="0" smtClean="0">
              <a:solidFill>
                <a:srgbClr val="9933FF"/>
              </a:solidFill>
            </a:endParaRPr>
          </a:p>
          <a:p>
            <a:pPr algn="ctr"/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7. </a:t>
            </a:r>
            <a:r>
              <a:rPr lang="ru-RU" b="1" i="1" dirty="0" smtClean="0">
                <a:solidFill>
                  <a:srgbClr val="9933FF"/>
                </a:solidFill>
              </a:rPr>
              <a:t>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4884" y="2027854"/>
            <a:ext cx="2524834" cy="171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5</a:t>
            </a:r>
            <a:r>
              <a:rPr lang="ru-RU" b="1" i="1" dirty="0" smtClean="0">
                <a:solidFill>
                  <a:srgbClr val="9933FF"/>
                </a:solidFill>
              </a:rPr>
              <a:t>.  </a:t>
            </a:r>
            <a:r>
              <a:rPr lang="ru-RU" b="1" i="1" dirty="0" smtClean="0">
                <a:solidFill>
                  <a:srgbClr val="9933FF"/>
                </a:solidFill>
              </a:rPr>
              <a:t>Смастерили из досок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надели поясок,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хранит посуда эта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 грядки собранное лето.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</a:t>
            </a:r>
            <a:r>
              <a:rPr lang="ru-RU" b="1" i="1" dirty="0" smtClean="0">
                <a:solidFill>
                  <a:srgbClr val="9933FF"/>
                </a:solidFill>
              </a:rPr>
              <a:t>. 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</a:t>
            </a:r>
            <a:r>
              <a:rPr lang="ru-RU" b="1" i="1" dirty="0" smtClean="0">
                <a:solidFill>
                  <a:srgbClr val="9933FF"/>
                </a:solidFill>
              </a:rPr>
              <a:t>. 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7. </a:t>
            </a:r>
            <a:r>
              <a:rPr lang="ru-RU" b="1" i="1" dirty="0" smtClean="0">
                <a:solidFill>
                  <a:srgbClr val="9933FF"/>
                </a:solidFill>
              </a:rPr>
              <a:t>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4884" y="2027854"/>
            <a:ext cx="2524834" cy="171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5.     </a:t>
            </a:r>
            <a:r>
              <a:rPr lang="ru-RU" b="1" i="1" dirty="0" smtClean="0">
                <a:solidFill>
                  <a:srgbClr val="9933FF"/>
                </a:solidFill>
              </a:rPr>
              <a:t>Смастерили из досок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надели поясок,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И хранит посуда эта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С грядки собранное лето.</a:t>
            </a:r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</a:t>
            </a:r>
            <a:r>
              <a:rPr lang="ru-RU" b="1" i="1" dirty="0" smtClean="0">
                <a:solidFill>
                  <a:srgbClr val="9933FF"/>
                </a:solidFill>
              </a:rPr>
              <a:t>. 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</a:t>
            </a:r>
            <a:r>
              <a:rPr lang="ru-RU" sz="1600" b="1" i="1" dirty="0" smtClean="0">
                <a:solidFill>
                  <a:srgbClr val="9933FF"/>
                </a:solidFill>
              </a:rPr>
              <a:t>. 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</a:t>
            </a:r>
            <a:r>
              <a:rPr lang="ru-RU" b="1" i="1" dirty="0" smtClean="0">
                <a:solidFill>
                  <a:srgbClr val="9933FF"/>
                </a:solidFill>
              </a:rPr>
              <a:t>. 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93" y="2041872"/>
            <a:ext cx="2738794" cy="17418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6</a:t>
            </a:r>
            <a:r>
              <a:rPr lang="ru-RU" b="1" i="1" dirty="0" smtClean="0">
                <a:solidFill>
                  <a:srgbClr val="9933FF"/>
                </a:solidFill>
              </a:rPr>
              <a:t>. Деревяшка </a:t>
            </a:r>
            <a:r>
              <a:rPr lang="ru-RU" b="1" i="1" dirty="0" smtClean="0">
                <a:solidFill>
                  <a:srgbClr val="9933FF"/>
                </a:solidFill>
              </a:rPr>
              <a:t>небольшая Три струны всего на ней,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А как только зазвенит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   Сразу всех развеселит. 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8766" y="3788429"/>
            <a:ext cx="2571398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7. </a:t>
            </a:r>
            <a:r>
              <a:rPr lang="ru-RU" b="1" i="1" dirty="0" smtClean="0">
                <a:solidFill>
                  <a:srgbClr val="9933FF"/>
                </a:solidFill>
              </a:rPr>
              <a:t>Голове </a:t>
            </a:r>
            <a:r>
              <a:rPr lang="ru-RU" b="1" i="1" dirty="0" smtClean="0">
                <a:solidFill>
                  <a:srgbClr val="9933FF"/>
                </a:solidFill>
              </a:rPr>
              <a:t>не будет страха,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если есть на ней …</a:t>
            </a:r>
            <a:endParaRPr lang="ru-RU" b="1" i="1" dirty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" y="286421"/>
            <a:ext cx="7862322" cy="52441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74884" y="3761743"/>
            <a:ext cx="2579426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8. </a:t>
            </a:r>
            <a:r>
              <a:rPr lang="ru-RU" sz="1600" b="1" i="1" dirty="0" smtClean="0">
                <a:solidFill>
                  <a:srgbClr val="9933FF"/>
                </a:solidFill>
              </a:rPr>
              <a:t>В </a:t>
            </a:r>
            <a:r>
              <a:rPr lang="ru-RU" sz="1600" b="1" i="1" dirty="0" smtClean="0">
                <a:solidFill>
                  <a:srgbClr val="9933FF"/>
                </a:solidFill>
              </a:rPr>
              <a:t>комнате у бабушки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Словно барин о</a:t>
            </a:r>
            <a:r>
              <a:rPr lang="ru-RU" sz="1600" b="1" i="1" dirty="0">
                <a:solidFill>
                  <a:srgbClr val="9933FF"/>
                </a:solidFill>
              </a:rPr>
              <a:t>н</a:t>
            </a:r>
            <a:r>
              <a:rPr lang="en-US" sz="1600" b="1" i="1" dirty="0" smtClean="0">
                <a:solidFill>
                  <a:srgbClr val="9933FF"/>
                </a:solidFill>
              </a:rPr>
              <a:t> </a:t>
            </a:r>
            <a:r>
              <a:rPr lang="ru-RU" sz="1600" b="1" i="1" dirty="0" smtClean="0">
                <a:solidFill>
                  <a:srgbClr val="9933FF"/>
                </a:solidFill>
              </a:rPr>
              <a:t>стоит.</a:t>
            </a: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И под крышкой </a:t>
            </a:r>
            <a:r>
              <a:rPr lang="ru-RU" sz="1600" b="1" i="1" dirty="0" err="1" smtClean="0">
                <a:solidFill>
                  <a:srgbClr val="9933FF"/>
                </a:solidFill>
              </a:rPr>
              <a:t>тяжеленной</a:t>
            </a:r>
            <a:endParaRPr lang="ru-RU" sz="16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9933FF"/>
                </a:solidFill>
              </a:rPr>
              <a:t>Много нужного хранит.</a:t>
            </a:r>
          </a:p>
          <a:p>
            <a:pPr algn="ctr"/>
            <a:endParaRPr lang="ru-RU" b="1" i="1" dirty="0" smtClean="0">
              <a:solidFill>
                <a:srgbClr val="99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293" y="3754023"/>
            <a:ext cx="2738794" cy="1733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9. </a:t>
            </a:r>
            <a:r>
              <a:rPr lang="ru-RU" b="1" i="1" dirty="0" smtClean="0">
                <a:solidFill>
                  <a:srgbClr val="9933FF"/>
                </a:solidFill>
              </a:rPr>
              <a:t>Знает </a:t>
            </a:r>
            <a:r>
              <a:rPr lang="ru-RU" b="1" i="1" dirty="0" smtClean="0">
                <a:solidFill>
                  <a:srgbClr val="9933FF"/>
                </a:solidFill>
              </a:rPr>
              <a:t>каждый человечек,</a:t>
            </a:r>
          </a:p>
          <a:p>
            <a:pPr algn="ctr"/>
            <a:r>
              <a:rPr lang="ru-RU" b="1" i="1" dirty="0" smtClean="0">
                <a:solidFill>
                  <a:srgbClr val="9933FF"/>
                </a:solidFill>
              </a:rPr>
              <a:t>Что из глины лепят …</a:t>
            </a:r>
            <a:endParaRPr lang="ru-RU" b="1" i="1" dirty="0">
              <a:solidFill>
                <a:srgbClr val="9933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7364">
            <a:off x="5196422" y="5217070"/>
            <a:ext cx="1760564" cy="17586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5205946"/>
            <a:ext cx="1757576" cy="1739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39" y="0"/>
            <a:ext cx="1754618" cy="26203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26" y="286419"/>
            <a:ext cx="1885524" cy="14997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63" y="2773940"/>
            <a:ext cx="1672988" cy="16729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58" y="4734495"/>
            <a:ext cx="2594843" cy="19357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15" y="1834268"/>
            <a:ext cx="1572203" cy="1572203"/>
          </a:xfrm>
          <a:prstGeom prst="rect">
            <a:avLst/>
          </a:prstGeom>
        </p:spPr>
      </p:pic>
      <p:pic>
        <p:nvPicPr>
          <p:cNvPr id="22" name="Рисунок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8" y="5205946"/>
            <a:ext cx="2277659" cy="1751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78" y="3344520"/>
            <a:ext cx="1323803" cy="17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779</Words>
  <Application>Microsoft Office PowerPoint</Application>
  <PresentationFormat>Широкоэкранный</PresentationFormat>
  <Paragraphs>170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2020-02-01T17:04:19Z</dcterms:created>
  <dcterms:modified xsi:type="dcterms:W3CDTF">2020-02-02T08:36:02Z</dcterms:modified>
</cp:coreProperties>
</file>